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6" r:id="rId1"/>
  </p:sldMasterIdLst>
  <p:notesMasterIdLst>
    <p:notesMasterId r:id="rId54"/>
  </p:notesMasterIdLst>
  <p:handoutMasterIdLst>
    <p:handoutMasterId r:id="rId55"/>
  </p:handoutMasterIdLst>
  <p:sldIdLst>
    <p:sldId id="256" r:id="rId2"/>
    <p:sldId id="437" r:id="rId3"/>
    <p:sldId id="438" r:id="rId4"/>
    <p:sldId id="258" r:id="rId5"/>
    <p:sldId id="288" r:id="rId6"/>
    <p:sldId id="436" r:id="rId7"/>
    <p:sldId id="515" r:id="rId8"/>
    <p:sldId id="509" r:id="rId9"/>
    <p:sldId id="513" r:id="rId10"/>
    <p:sldId id="514" r:id="rId11"/>
    <p:sldId id="511" r:id="rId12"/>
    <p:sldId id="512" r:id="rId13"/>
    <p:sldId id="506" r:id="rId14"/>
    <p:sldId id="510" r:id="rId15"/>
    <p:sldId id="257" r:id="rId16"/>
    <p:sldId id="275" r:id="rId17"/>
    <p:sldId id="525" r:id="rId18"/>
    <p:sldId id="276" r:id="rId19"/>
    <p:sldId id="526" r:id="rId20"/>
    <p:sldId id="440" r:id="rId21"/>
    <p:sldId id="279" r:id="rId22"/>
    <p:sldId id="281" r:id="rId23"/>
    <p:sldId id="517" r:id="rId24"/>
    <p:sldId id="518" r:id="rId25"/>
    <p:sldId id="519" r:id="rId26"/>
    <p:sldId id="520" r:id="rId27"/>
    <p:sldId id="521" r:id="rId28"/>
    <p:sldId id="522" r:id="rId29"/>
    <p:sldId id="523" r:id="rId30"/>
    <p:sldId id="524" r:id="rId31"/>
    <p:sldId id="441" r:id="rId32"/>
    <p:sldId id="442" r:id="rId33"/>
    <p:sldId id="277" r:id="rId34"/>
    <p:sldId id="284" r:id="rId35"/>
    <p:sldId id="527" r:id="rId36"/>
    <p:sldId id="528" r:id="rId37"/>
    <p:sldId id="529" r:id="rId38"/>
    <p:sldId id="285" r:id="rId39"/>
    <p:sldId id="287" r:id="rId40"/>
    <p:sldId id="290" r:id="rId41"/>
    <p:sldId id="289" r:id="rId42"/>
    <p:sldId id="283" r:id="rId43"/>
    <p:sldId id="530" r:id="rId44"/>
    <p:sldId id="516" r:id="rId45"/>
    <p:sldId id="295" r:id="rId46"/>
    <p:sldId id="439" r:id="rId47"/>
    <p:sldId id="286" r:id="rId48"/>
    <p:sldId id="443" r:id="rId49"/>
    <p:sldId id="292" r:id="rId50"/>
    <p:sldId id="280" r:id="rId51"/>
    <p:sldId id="444" r:id="rId52"/>
    <p:sldId id="274" r:id="rId5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04" autoAdjust="0"/>
    <p:restoredTop sz="94645"/>
  </p:normalViewPr>
  <p:slideViewPr>
    <p:cSldViewPr snapToGrid="0">
      <p:cViewPr varScale="1">
        <p:scale>
          <a:sx n="151" d="100"/>
          <a:sy n="151" d="100"/>
        </p:scale>
        <p:origin x="360" y="20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61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090CE7-EEE5-407E-B9DA-5E9441AA7076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E2B6DEF-8FBD-4F35-BBA9-03E932B63831}">
      <dgm:prSet/>
      <dgm:spPr/>
      <dgm:t>
        <a:bodyPr/>
        <a:lstStyle/>
        <a:p>
          <a:r>
            <a:rPr lang="en-US" dirty="0"/>
            <a:t>Understand how effective IT strategies are aligned to overall business strategy</a:t>
          </a:r>
        </a:p>
      </dgm:t>
    </dgm:pt>
    <dgm:pt modelId="{342AD274-78FF-4965-A8D2-09E82B9400ED}" type="parTrans" cxnId="{3CF5BABD-E558-4F18-B35D-3592ADD8D417}">
      <dgm:prSet/>
      <dgm:spPr/>
      <dgm:t>
        <a:bodyPr/>
        <a:lstStyle/>
        <a:p>
          <a:endParaRPr lang="en-US"/>
        </a:p>
      </dgm:t>
    </dgm:pt>
    <dgm:pt modelId="{92FF81EB-55DF-46F9-A958-342A467E6F83}" type="sibTrans" cxnId="{3CF5BABD-E558-4F18-B35D-3592ADD8D417}">
      <dgm:prSet/>
      <dgm:spPr/>
      <dgm:t>
        <a:bodyPr/>
        <a:lstStyle/>
        <a:p>
          <a:endParaRPr lang="en-US"/>
        </a:p>
      </dgm:t>
    </dgm:pt>
    <dgm:pt modelId="{FBD27D91-5068-2047-A0ED-C72A7093335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Understand how IT will shape future businesses and be prepared to contribute to enterprise architecture decisions, infrastructure strategies, business application needs, IT investments and prioritization to increase business value</a:t>
          </a:r>
        </a:p>
      </dgm:t>
    </dgm:pt>
    <dgm:pt modelId="{ADD9B580-B4CC-244E-BDC0-3EC0C12D42AB}" type="parTrans" cxnId="{245C8578-D11A-0247-BEE8-53919973958F}">
      <dgm:prSet/>
      <dgm:spPr/>
      <dgm:t>
        <a:bodyPr/>
        <a:lstStyle/>
        <a:p>
          <a:endParaRPr lang="en-US"/>
        </a:p>
      </dgm:t>
    </dgm:pt>
    <dgm:pt modelId="{EFC65112-35CE-B846-9DF9-288227685C5D}" type="sibTrans" cxnId="{245C8578-D11A-0247-BEE8-53919973958F}">
      <dgm:prSet/>
      <dgm:spPr/>
      <dgm:t>
        <a:bodyPr/>
        <a:lstStyle/>
        <a:p>
          <a:endParaRPr lang="en-US"/>
        </a:p>
      </dgm:t>
    </dgm:pt>
    <dgm:pt modelId="{D345CC2B-A64C-0F4D-87AF-1386C4F976C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Understand the risks and benefits of IT investments and whether to outsource or use internally generated approaches</a:t>
          </a:r>
          <a:endParaRPr lang="en-US" dirty="0"/>
        </a:p>
      </dgm:t>
    </dgm:pt>
    <dgm:pt modelId="{7EB37CF8-F465-1D4A-A49D-D1910670CF73}" type="parTrans" cxnId="{78BEEC14-31ED-B543-992C-C86945E96134}">
      <dgm:prSet/>
      <dgm:spPr/>
      <dgm:t>
        <a:bodyPr/>
        <a:lstStyle/>
        <a:p>
          <a:endParaRPr lang="en-US"/>
        </a:p>
      </dgm:t>
    </dgm:pt>
    <dgm:pt modelId="{9BFAD409-AEAF-A64B-B3C3-987185D57C88}" type="sibTrans" cxnId="{78BEEC14-31ED-B543-992C-C86945E96134}">
      <dgm:prSet/>
      <dgm:spPr/>
      <dgm:t>
        <a:bodyPr/>
        <a:lstStyle/>
        <a:p>
          <a:endParaRPr lang="en-US"/>
        </a:p>
      </dgm:t>
    </dgm:pt>
    <dgm:pt modelId="{832B3AB8-CFB2-8047-A943-EBE87FF02C9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Understand how to lead the firm in the appropriate use of IT to achieve enterprise strategy as general managers</a:t>
          </a:r>
          <a:br>
            <a:rPr lang="en-US"/>
          </a:br>
          <a:endParaRPr lang="en-US"/>
        </a:p>
      </dgm:t>
    </dgm:pt>
    <dgm:pt modelId="{BE7E1BE9-74D1-E74E-9F61-CEFFD8B7AD9D}" type="parTrans" cxnId="{3225FFAB-81DC-1D47-ACB0-2AC3A8CB74CB}">
      <dgm:prSet/>
      <dgm:spPr/>
      <dgm:t>
        <a:bodyPr/>
        <a:lstStyle/>
        <a:p>
          <a:endParaRPr lang="en-US"/>
        </a:p>
      </dgm:t>
    </dgm:pt>
    <dgm:pt modelId="{570F13CD-A700-0445-9794-0D548ABF0EF2}" type="sibTrans" cxnId="{3225FFAB-81DC-1D47-ACB0-2AC3A8CB74CB}">
      <dgm:prSet/>
      <dgm:spPr/>
      <dgm:t>
        <a:bodyPr/>
        <a:lstStyle/>
        <a:p>
          <a:endParaRPr lang="en-US"/>
        </a:p>
      </dgm:t>
    </dgm:pt>
    <dgm:pt modelId="{16974D90-D41E-DE4C-8692-9B69D5F2DBC9}" type="pres">
      <dgm:prSet presAssocID="{A3090CE7-EEE5-407E-B9DA-5E9441AA7076}" presName="vert0" presStyleCnt="0">
        <dgm:presLayoutVars>
          <dgm:dir/>
          <dgm:animOne val="branch"/>
          <dgm:animLvl val="lvl"/>
        </dgm:presLayoutVars>
      </dgm:prSet>
      <dgm:spPr/>
    </dgm:pt>
    <dgm:pt modelId="{CA747508-E87E-6245-8CBD-374EB3F7E3BD}" type="pres">
      <dgm:prSet presAssocID="{FE2B6DEF-8FBD-4F35-BBA9-03E932B63831}" presName="thickLine" presStyleLbl="alignNode1" presStyleIdx="0" presStyleCnt="4"/>
      <dgm:spPr/>
    </dgm:pt>
    <dgm:pt modelId="{A18D29DC-DBE2-864F-9249-BC4E0B8714E8}" type="pres">
      <dgm:prSet presAssocID="{FE2B6DEF-8FBD-4F35-BBA9-03E932B63831}" presName="horz1" presStyleCnt="0"/>
      <dgm:spPr/>
    </dgm:pt>
    <dgm:pt modelId="{51F119CF-2488-AB43-8FB7-12A376AAFA61}" type="pres">
      <dgm:prSet presAssocID="{FE2B6DEF-8FBD-4F35-BBA9-03E932B63831}" presName="tx1" presStyleLbl="revTx" presStyleIdx="0" presStyleCnt="4" custScaleY="87330"/>
      <dgm:spPr/>
    </dgm:pt>
    <dgm:pt modelId="{7B1BF71A-A80E-214C-A631-E8E551E3E235}" type="pres">
      <dgm:prSet presAssocID="{FE2B6DEF-8FBD-4F35-BBA9-03E932B63831}" presName="vert1" presStyleCnt="0"/>
      <dgm:spPr/>
    </dgm:pt>
    <dgm:pt modelId="{398C1900-D4E1-F340-BB9C-49EB93EB8821}" type="pres">
      <dgm:prSet presAssocID="{FBD27D91-5068-2047-A0ED-C72A70933354}" presName="thickLine" presStyleLbl="alignNode1" presStyleIdx="1" presStyleCnt="4"/>
      <dgm:spPr/>
    </dgm:pt>
    <dgm:pt modelId="{B118A09A-F4F1-2F4A-954A-D7B2F830B72C}" type="pres">
      <dgm:prSet presAssocID="{FBD27D91-5068-2047-A0ED-C72A70933354}" presName="horz1" presStyleCnt="0"/>
      <dgm:spPr/>
    </dgm:pt>
    <dgm:pt modelId="{A87785EA-127F-9E4B-85F1-C114B8E08ED6}" type="pres">
      <dgm:prSet presAssocID="{FBD27D91-5068-2047-A0ED-C72A70933354}" presName="tx1" presStyleLbl="revTx" presStyleIdx="1" presStyleCnt="4" custScaleY="132735"/>
      <dgm:spPr/>
    </dgm:pt>
    <dgm:pt modelId="{6585DCF6-BAE8-DB44-9075-B2B320038E36}" type="pres">
      <dgm:prSet presAssocID="{FBD27D91-5068-2047-A0ED-C72A70933354}" presName="vert1" presStyleCnt="0"/>
      <dgm:spPr/>
    </dgm:pt>
    <dgm:pt modelId="{FEC6DA00-76A8-3B41-BB3E-F55AAD646E9B}" type="pres">
      <dgm:prSet presAssocID="{D345CC2B-A64C-0F4D-87AF-1386C4F976C7}" presName="thickLine" presStyleLbl="alignNode1" presStyleIdx="2" presStyleCnt="4"/>
      <dgm:spPr/>
    </dgm:pt>
    <dgm:pt modelId="{51F83053-28F3-7547-B312-5D3EE0EF2708}" type="pres">
      <dgm:prSet presAssocID="{D345CC2B-A64C-0F4D-87AF-1386C4F976C7}" presName="horz1" presStyleCnt="0"/>
      <dgm:spPr/>
    </dgm:pt>
    <dgm:pt modelId="{03B3F0E1-10B4-C744-A567-4065B84E1109}" type="pres">
      <dgm:prSet presAssocID="{D345CC2B-A64C-0F4D-87AF-1386C4F976C7}" presName="tx1" presStyleLbl="revTx" presStyleIdx="2" presStyleCnt="4"/>
      <dgm:spPr/>
    </dgm:pt>
    <dgm:pt modelId="{0F41AD2F-FBAF-2145-A79C-DB852A0B76D2}" type="pres">
      <dgm:prSet presAssocID="{D345CC2B-A64C-0F4D-87AF-1386C4F976C7}" presName="vert1" presStyleCnt="0"/>
      <dgm:spPr/>
    </dgm:pt>
    <dgm:pt modelId="{0A77DCD5-B7FC-354F-8A10-D7C781D75EA2}" type="pres">
      <dgm:prSet presAssocID="{832B3AB8-CFB2-8047-A943-EBE87FF02C93}" presName="thickLine" presStyleLbl="alignNode1" presStyleIdx="3" presStyleCnt="4"/>
      <dgm:spPr/>
    </dgm:pt>
    <dgm:pt modelId="{2CD91518-B206-D44D-9063-7BA02EEB2028}" type="pres">
      <dgm:prSet presAssocID="{832B3AB8-CFB2-8047-A943-EBE87FF02C93}" presName="horz1" presStyleCnt="0"/>
      <dgm:spPr/>
    </dgm:pt>
    <dgm:pt modelId="{2592FFB7-F9BE-FE4B-B349-5E8DE9177534}" type="pres">
      <dgm:prSet presAssocID="{832B3AB8-CFB2-8047-A943-EBE87FF02C93}" presName="tx1" presStyleLbl="revTx" presStyleIdx="3" presStyleCnt="4"/>
      <dgm:spPr/>
    </dgm:pt>
    <dgm:pt modelId="{C423F019-1446-434F-8A50-64387202D4B5}" type="pres">
      <dgm:prSet presAssocID="{832B3AB8-CFB2-8047-A943-EBE87FF02C93}" presName="vert1" presStyleCnt="0"/>
      <dgm:spPr/>
    </dgm:pt>
  </dgm:ptLst>
  <dgm:cxnLst>
    <dgm:cxn modelId="{E9B21411-FEBD-A849-9240-0EB9FC3DC8AA}" type="presOf" srcId="{FE2B6DEF-8FBD-4F35-BBA9-03E932B63831}" destId="{51F119CF-2488-AB43-8FB7-12A376AAFA61}" srcOrd="0" destOrd="0" presId="urn:microsoft.com/office/officeart/2008/layout/LinedList"/>
    <dgm:cxn modelId="{78BEEC14-31ED-B543-992C-C86945E96134}" srcId="{A3090CE7-EEE5-407E-B9DA-5E9441AA7076}" destId="{D345CC2B-A64C-0F4D-87AF-1386C4F976C7}" srcOrd="2" destOrd="0" parTransId="{7EB37CF8-F465-1D4A-A49D-D1910670CF73}" sibTransId="{9BFAD409-AEAF-A64B-B3C3-987185D57C88}"/>
    <dgm:cxn modelId="{245C8578-D11A-0247-BEE8-53919973958F}" srcId="{A3090CE7-EEE5-407E-B9DA-5E9441AA7076}" destId="{FBD27D91-5068-2047-A0ED-C72A70933354}" srcOrd="1" destOrd="0" parTransId="{ADD9B580-B4CC-244E-BDC0-3EC0C12D42AB}" sibTransId="{EFC65112-35CE-B846-9DF9-288227685C5D}"/>
    <dgm:cxn modelId="{8A5E4280-C8D7-9942-9475-8D3EEBED6749}" type="presOf" srcId="{A3090CE7-EEE5-407E-B9DA-5E9441AA7076}" destId="{16974D90-D41E-DE4C-8692-9B69D5F2DBC9}" srcOrd="0" destOrd="0" presId="urn:microsoft.com/office/officeart/2008/layout/LinedList"/>
    <dgm:cxn modelId="{13B7FF9F-90B6-5F46-98C1-1FA9197DFF01}" type="presOf" srcId="{D345CC2B-A64C-0F4D-87AF-1386C4F976C7}" destId="{03B3F0E1-10B4-C744-A567-4065B84E1109}" srcOrd="0" destOrd="0" presId="urn:microsoft.com/office/officeart/2008/layout/LinedList"/>
    <dgm:cxn modelId="{CD9813A1-3EA1-AA43-BA4E-69188DF934F6}" type="presOf" srcId="{FBD27D91-5068-2047-A0ED-C72A70933354}" destId="{A87785EA-127F-9E4B-85F1-C114B8E08ED6}" srcOrd="0" destOrd="0" presId="urn:microsoft.com/office/officeart/2008/layout/LinedList"/>
    <dgm:cxn modelId="{3225FFAB-81DC-1D47-ACB0-2AC3A8CB74CB}" srcId="{A3090CE7-EEE5-407E-B9DA-5E9441AA7076}" destId="{832B3AB8-CFB2-8047-A943-EBE87FF02C93}" srcOrd="3" destOrd="0" parTransId="{BE7E1BE9-74D1-E74E-9F61-CEFFD8B7AD9D}" sibTransId="{570F13CD-A700-0445-9794-0D548ABF0EF2}"/>
    <dgm:cxn modelId="{3CF5BABD-E558-4F18-B35D-3592ADD8D417}" srcId="{A3090CE7-EEE5-407E-B9DA-5E9441AA7076}" destId="{FE2B6DEF-8FBD-4F35-BBA9-03E932B63831}" srcOrd="0" destOrd="0" parTransId="{342AD274-78FF-4965-A8D2-09E82B9400ED}" sibTransId="{92FF81EB-55DF-46F9-A958-342A467E6F83}"/>
    <dgm:cxn modelId="{355F0DCD-106E-2E44-B450-0A769AE76CE6}" type="presOf" srcId="{832B3AB8-CFB2-8047-A943-EBE87FF02C93}" destId="{2592FFB7-F9BE-FE4B-B349-5E8DE9177534}" srcOrd="0" destOrd="0" presId="urn:microsoft.com/office/officeart/2008/layout/LinedList"/>
    <dgm:cxn modelId="{01C91C16-E061-974A-82A1-F959CFE4122A}" type="presParOf" srcId="{16974D90-D41E-DE4C-8692-9B69D5F2DBC9}" destId="{CA747508-E87E-6245-8CBD-374EB3F7E3BD}" srcOrd="0" destOrd="0" presId="urn:microsoft.com/office/officeart/2008/layout/LinedList"/>
    <dgm:cxn modelId="{6312AF04-4FFB-3A44-9E97-3F8CD87D9CE0}" type="presParOf" srcId="{16974D90-D41E-DE4C-8692-9B69D5F2DBC9}" destId="{A18D29DC-DBE2-864F-9249-BC4E0B8714E8}" srcOrd="1" destOrd="0" presId="urn:microsoft.com/office/officeart/2008/layout/LinedList"/>
    <dgm:cxn modelId="{7DEDB22E-46C3-284D-81C9-5A513E2DBAD6}" type="presParOf" srcId="{A18D29DC-DBE2-864F-9249-BC4E0B8714E8}" destId="{51F119CF-2488-AB43-8FB7-12A376AAFA61}" srcOrd="0" destOrd="0" presId="urn:microsoft.com/office/officeart/2008/layout/LinedList"/>
    <dgm:cxn modelId="{CB2E908F-B55C-CE4A-8F81-F88C9680B302}" type="presParOf" srcId="{A18D29DC-DBE2-864F-9249-BC4E0B8714E8}" destId="{7B1BF71A-A80E-214C-A631-E8E551E3E235}" srcOrd="1" destOrd="0" presId="urn:microsoft.com/office/officeart/2008/layout/LinedList"/>
    <dgm:cxn modelId="{F37C65D4-359C-AB41-AB23-9623E74858BA}" type="presParOf" srcId="{16974D90-D41E-DE4C-8692-9B69D5F2DBC9}" destId="{398C1900-D4E1-F340-BB9C-49EB93EB8821}" srcOrd="2" destOrd="0" presId="urn:microsoft.com/office/officeart/2008/layout/LinedList"/>
    <dgm:cxn modelId="{13EAB71A-E5CD-BE4D-997D-7DFFA63C81CC}" type="presParOf" srcId="{16974D90-D41E-DE4C-8692-9B69D5F2DBC9}" destId="{B118A09A-F4F1-2F4A-954A-D7B2F830B72C}" srcOrd="3" destOrd="0" presId="urn:microsoft.com/office/officeart/2008/layout/LinedList"/>
    <dgm:cxn modelId="{70564031-E41E-DE4B-9FA1-F8E388515237}" type="presParOf" srcId="{B118A09A-F4F1-2F4A-954A-D7B2F830B72C}" destId="{A87785EA-127F-9E4B-85F1-C114B8E08ED6}" srcOrd="0" destOrd="0" presId="urn:microsoft.com/office/officeart/2008/layout/LinedList"/>
    <dgm:cxn modelId="{E66A5C2C-7BD9-274E-B76F-F151DA0DE872}" type="presParOf" srcId="{B118A09A-F4F1-2F4A-954A-D7B2F830B72C}" destId="{6585DCF6-BAE8-DB44-9075-B2B320038E36}" srcOrd="1" destOrd="0" presId="urn:microsoft.com/office/officeart/2008/layout/LinedList"/>
    <dgm:cxn modelId="{F628E07C-E9C2-AB43-AA59-C1B1EDD4E0FE}" type="presParOf" srcId="{16974D90-D41E-DE4C-8692-9B69D5F2DBC9}" destId="{FEC6DA00-76A8-3B41-BB3E-F55AAD646E9B}" srcOrd="4" destOrd="0" presId="urn:microsoft.com/office/officeart/2008/layout/LinedList"/>
    <dgm:cxn modelId="{459ECA71-F7E4-4544-BC98-CAB3D0123F46}" type="presParOf" srcId="{16974D90-D41E-DE4C-8692-9B69D5F2DBC9}" destId="{51F83053-28F3-7547-B312-5D3EE0EF2708}" srcOrd="5" destOrd="0" presId="urn:microsoft.com/office/officeart/2008/layout/LinedList"/>
    <dgm:cxn modelId="{87DD6681-5E70-154C-AFE5-28FBD0CC6A8D}" type="presParOf" srcId="{51F83053-28F3-7547-B312-5D3EE0EF2708}" destId="{03B3F0E1-10B4-C744-A567-4065B84E1109}" srcOrd="0" destOrd="0" presId="urn:microsoft.com/office/officeart/2008/layout/LinedList"/>
    <dgm:cxn modelId="{845B3AD7-078B-5040-AD22-9D003ABF363C}" type="presParOf" srcId="{51F83053-28F3-7547-B312-5D3EE0EF2708}" destId="{0F41AD2F-FBAF-2145-A79C-DB852A0B76D2}" srcOrd="1" destOrd="0" presId="urn:microsoft.com/office/officeart/2008/layout/LinedList"/>
    <dgm:cxn modelId="{27AC2428-1540-1847-83D8-CBDF6BE6BA50}" type="presParOf" srcId="{16974D90-D41E-DE4C-8692-9B69D5F2DBC9}" destId="{0A77DCD5-B7FC-354F-8A10-D7C781D75EA2}" srcOrd="6" destOrd="0" presId="urn:microsoft.com/office/officeart/2008/layout/LinedList"/>
    <dgm:cxn modelId="{55A64011-3497-EB4A-AD77-E1CC95C58B23}" type="presParOf" srcId="{16974D90-D41E-DE4C-8692-9B69D5F2DBC9}" destId="{2CD91518-B206-D44D-9063-7BA02EEB2028}" srcOrd="7" destOrd="0" presId="urn:microsoft.com/office/officeart/2008/layout/LinedList"/>
    <dgm:cxn modelId="{AB6EC793-F8BB-1541-B086-C3C024F6FDCC}" type="presParOf" srcId="{2CD91518-B206-D44D-9063-7BA02EEB2028}" destId="{2592FFB7-F9BE-FE4B-B349-5E8DE9177534}" srcOrd="0" destOrd="0" presId="urn:microsoft.com/office/officeart/2008/layout/LinedList"/>
    <dgm:cxn modelId="{3B68E916-BB68-6848-8306-B26E7525E52A}" type="presParOf" srcId="{2CD91518-B206-D44D-9063-7BA02EEB2028}" destId="{C423F019-1446-434F-8A50-64387202D4B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BD67AAE-6584-417B-B4D3-0FB83728DDEB}" type="doc">
      <dgm:prSet loTypeId="urn:microsoft.com/office/officeart/2005/8/layout/cycle8" loCatId="cycle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50E6AD9F-7FED-41DB-BE58-A5CBF8F9CD17}">
      <dgm:prSet/>
      <dgm:spPr/>
      <dgm:t>
        <a:bodyPr/>
        <a:lstStyle/>
        <a:p>
          <a:r>
            <a:rPr lang="en-GB" b="1"/>
            <a:t>1. Environment – </a:t>
          </a:r>
          <a:r>
            <a:rPr lang="en-GB"/>
            <a:t>the surroundings of a system, beyond its boundary</a:t>
          </a:r>
          <a:endParaRPr lang="en-US"/>
        </a:p>
      </dgm:t>
    </dgm:pt>
    <dgm:pt modelId="{3C80DD9E-CA25-48C8-95DE-AA9FBBCBD8A8}" type="parTrans" cxnId="{E1D2031F-B8EF-41B0-9DD9-ACF691A3CCA0}">
      <dgm:prSet/>
      <dgm:spPr/>
      <dgm:t>
        <a:bodyPr/>
        <a:lstStyle/>
        <a:p>
          <a:endParaRPr lang="en-US"/>
        </a:p>
      </dgm:t>
    </dgm:pt>
    <dgm:pt modelId="{FB3C1DCC-0FE1-4F42-898F-CF51B1DBA67B}" type="sibTrans" cxnId="{E1D2031F-B8EF-41B0-9DD9-ACF691A3CCA0}">
      <dgm:prSet/>
      <dgm:spPr/>
      <dgm:t>
        <a:bodyPr/>
        <a:lstStyle/>
        <a:p>
          <a:endParaRPr lang="en-US"/>
        </a:p>
      </dgm:t>
    </dgm:pt>
    <dgm:pt modelId="{98E55559-FC14-4000-B069-D4E530BE8A69}">
      <dgm:prSet/>
      <dgm:spPr/>
      <dgm:t>
        <a:bodyPr/>
        <a:lstStyle/>
        <a:p>
          <a:r>
            <a:rPr lang="en-GB" b="1"/>
            <a:t>2. Boundary </a:t>
          </a:r>
          <a:r>
            <a:rPr lang="en-GB"/>
            <a:t>– the interface between a system and its environment</a:t>
          </a:r>
          <a:endParaRPr lang="en-US"/>
        </a:p>
      </dgm:t>
    </dgm:pt>
    <dgm:pt modelId="{F06569F9-53FF-486A-8241-AF028A14C5DD}" type="parTrans" cxnId="{D5BD1087-6522-4360-9CCB-4D726A1BCFD2}">
      <dgm:prSet/>
      <dgm:spPr/>
      <dgm:t>
        <a:bodyPr/>
        <a:lstStyle/>
        <a:p>
          <a:endParaRPr lang="en-US"/>
        </a:p>
      </dgm:t>
    </dgm:pt>
    <dgm:pt modelId="{09105FDC-D8C3-4F73-A16F-E55E0C9F8457}" type="sibTrans" cxnId="{D5BD1087-6522-4360-9CCB-4D726A1BCFD2}">
      <dgm:prSet/>
      <dgm:spPr/>
      <dgm:t>
        <a:bodyPr/>
        <a:lstStyle/>
        <a:p>
          <a:endParaRPr lang="en-US"/>
        </a:p>
      </dgm:t>
    </dgm:pt>
    <dgm:pt modelId="{043C1BEE-C2EF-49D7-9BAB-20DCB3C2CFF2}">
      <dgm:prSet/>
      <dgm:spPr/>
      <dgm:t>
        <a:bodyPr/>
        <a:lstStyle/>
        <a:p>
          <a:r>
            <a:rPr lang="en-GB" b="1"/>
            <a:t>3. Interface – </a:t>
          </a:r>
          <a:r>
            <a:rPr lang="en-GB"/>
            <a:t>defines exchanges between a system and its environment, or other system</a:t>
          </a:r>
          <a:endParaRPr lang="en-US"/>
        </a:p>
      </dgm:t>
    </dgm:pt>
    <dgm:pt modelId="{5A0914EB-3762-4BDC-BF98-443191EAD75F}" type="parTrans" cxnId="{90DDDCE7-432C-42FE-A142-CD86A73D4CD1}">
      <dgm:prSet/>
      <dgm:spPr/>
      <dgm:t>
        <a:bodyPr/>
        <a:lstStyle/>
        <a:p>
          <a:endParaRPr lang="en-US"/>
        </a:p>
      </dgm:t>
    </dgm:pt>
    <dgm:pt modelId="{7BB33B09-696A-4D01-9D00-B30B24BD996B}" type="sibTrans" cxnId="{90DDDCE7-432C-42FE-A142-CD86A73D4CD1}">
      <dgm:prSet/>
      <dgm:spPr/>
      <dgm:t>
        <a:bodyPr/>
        <a:lstStyle/>
        <a:p>
          <a:endParaRPr lang="en-US"/>
        </a:p>
      </dgm:t>
    </dgm:pt>
    <dgm:pt modelId="{86920630-1DC1-4533-94CF-2F34AF446F42}">
      <dgm:prSet/>
      <dgm:spPr/>
      <dgm:t>
        <a:bodyPr/>
        <a:lstStyle/>
        <a:p>
          <a:r>
            <a:rPr lang="en-GB" b="1"/>
            <a:t>4. Sub-system – </a:t>
          </a:r>
          <a:r>
            <a:rPr lang="en-GB"/>
            <a:t>one or more smaller systems in a larger system </a:t>
          </a:r>
          <a:endParaRPr lang="en-US"/>
        </a:p>
      </dgm:t>
    </dgm:pt>
    <dgm:pt modelId="{69D32141-4805-4B19-B20B-3335DAB1F511}" type="parTrans" cxnId="{50DDFB3E-1D64-4627-B873-FBFA5BB7E44D}">
      <dgm:prSet/>
      <dgm:spPr/>
      <dgm:t>
        <a:bodyPr/>
        <a:lstStyle/>
        <a:p>
          <a:endParaRPr lang="en-US"/>
        </a:p>
      </dgm:t>
    </dgm:pt>
    <dgm:pt modelId="{DAD75161-511A-4EFA-A347-3B106CF7CC1A}" type="sibTrans" cxnId="{50DDFB3E-1D64-4627-B873-FBFA5BB7E44D}">
      <dgm:prSet/>
      <dgm:spPr/>
      <dgm:t>
        <a:bodyPr/>
        <a:lstStyle/>
        <a:p>
          <a:endParaRPr lang="en-US"/>
        </a:p>
      </dgm:t>
    </dgm:pt>
    <dgm:pt modelId="{6E95CC93-F887-40D1-BD1B-7DA1DA2944AB}">
      <dgm:prSet/>
      <dgm:spPr/>
      <dgm:t>
        <a:bodyPr/>
        <a:lstStyle/>
        <a:p>
          <a:r>
            <a:rPr lang="en-GB" b="1"/>
            <a:t>5. Supra-system – </a:t>
          </a:r>
          <a:r>
            <a:rPr lang="en-GB"/>
            <a:t>a large system made up f one or more smaller systems </a:t>
          </a:r>
          <a:r>
            <a:rPr lang="en-GB" b="1"/>
            <a:t>(subsystems)</a:t>
          </a:r>
          <a:endParaRPr lang="en-US"/>
        </a:p>
      </dgm:t>
    </dgm:pt>
    <dgm:pt modelId="{F5772174-1628-4333-A7EA-445333E48D58}" type="parTrans" cxnId="{2B946D37-E456-4AA2-ACBF-1DA5B4F12E48}">
      <dgm:prSet/>
      <dgm:spPr/>
      <dgm:t>
        <a:bodyPr/>
        <a:lstStyle/>
        <a:p>
          <a:endParaRPr lang="en-US"/>
        </a:p>
      </dgm:t>
    </dgm:pt>
    <dgm:pt modelId="{AD8F9AA4-0A61-40CF-AD26-C4CE241DEA59}" type="sibTrans" cxnId="{2B946D37-E456-4AA2-ACBF-1DA5B4F12E48}">
      <dgm:prSet/>
      <dgm:spPr/>
      <dgm:t>
        <a:bodyPr/>
        <a:lstStyle/>
        <a:p>
          <a:endParaRPr lang="en-US"/>
        </a:p>
      </dgm:t>
    </dgm:pt>
    <dgm:pt modelId="{9F84D92F-6444-4C27-A3BF-91B49EEC0554}">
      <dgm:prSet/>
      <dgm:spPr/>
      <dgm:t>
        <a:bodyPr/>
        <a:lstStyle/>
        <a:p>
          <a:r>
            <a:rPr lang="en-GB" b="1"/>
            <a:t>6. Open System – </a:t>
          </a:r>
          <a:r>
            <a:rPr lang="en-GB"/>
            <a:t>interaction occurs with elements outside the system </a:t>
          </a:r>
          <a:r>
            <a:rPr lang="en-GB" b="1"/>
            <a:t>boundary</a:t>
          </a:r>
          <a:endParaRPr lang="en-US"/>
        </a:p>
      </dgm:t>
    </dgm:pt>
    <dgm:pt modelId="{D53C43F7-B854-4B0A-A91B-A9EC2181462A}" type="parTrans" cxnId="{7190B3F8-95C5-49FC-8A62-E3A50B83575B}">
      <dgm:prSet/>
      <dgm:spPr/>
      <dgm:t>
        <a:bodyPr/>
        <a:lstStyle/>
        <a:p>
          <a:endParaRPr lang="en-US"/>
        </a:p>
      </dgm:t>
    </dgm:pt>
    <dgm:pt modelId="{89E49C3A-F3B4-4418-A592-5571D7734EFF}" type="sibTrans" cxnId="{7190B3F8-95C5-49FC-8A62-E3A50B83575B}">
      <dgm:prSet/>
      <dgm:spPr/>
      <dgm:t>
        <a:bodyPr/>
        <a:lstStyle/>
        <a:p>
          <a:endParaRPr lang="en-US"/>
        </a:p>
      </dgm:t>
    </dgm:pt>
    <dgm:pt modelId="{F239EF38-5502-45AF-AD71-D415A6710EE0}">
      <dgm:prSet/>
      <dgm:spPr/>
      <dgm:t>
        <a:bodyPr/>
        <a:lstStyle/>
        <a:p>
          <a:r>
            <a:rPr lang="en-GB" b="1"/>
            <a:t>7. Closed system – </a:t>
          </a:r>
          <a:r>
            <a:rPr lang="en-GB"/>
            <a:t>No or limited interaction occurs with the environment</a:t>
          </a:r>
          <a:endParaRPr lang="en-US"/>
        </a:p>
      </dgm:t>
    </dgm:pt>
    <dgm:pt modelId="{293DA025-2306-4465-B1A5-B721B38B83D0}" type="parTrans" cxnId="{28C5DA74-AF0C-4B44-BDB0-A966B66D6138}">
      <dgm:prSet/>
      <dgm:spPr/>
      <dgm:t>
        <a:bodyPr/>
        <a:lstStyle/>
        <a:p>
          <a:endParaRPr lang="en-US"/>
        </a:p>
      </dgm:t>
    </dgm:pt>
    <dgm:pt modelId="{84F4CD48-AA0B-4439-9B73-F737733C0D17}" type="sibTrans" cxnId="{28C5DA74-AF0C-4B44-BDB0-A966B66D6138}">
      <dgm:prSet/>
      <dgm:spPr/>
      <dgm:t>
        <a:bodyPr/>
        <a:lstStyle/>
        <a:p>
          <a:endParaRPr lang="en-US"/>
        </a:p>
      </dgm:t>
    </dgm:pt>
    <dgm:pt modelId="{46230FF9-8C05-7F45-9293-488DAC7E3B01}" type="pres">
      <dgm:prSet presAssocID="{5BD67AAE-6584-417B-B4D3-0FB83728DDEB}" presName="compositeShape" presStyleCnt="0">
        <dgm:presLayoutVars>
          <dgm:chMax val="7"/>
          <dgm:dir/>
          <dgm:resizeHandles val="exact"/>
        </dgm:presLayoutVars>
      </dgm:prSet>
      <dgm:spPr/>
    </dgm:pt>
    <dgm:pt modelId="{C12E8368-F00E-1B41-B1BD-F4737A363E23}" type="pres">
      <dgm:prSet presAssocID="{5BD67AAE-6584-417B-B4D3-0FB83728DDEB}" presName="wedge1" presStyleLbl="node1" presStyleIdx="0" presStyleCnt="7"/>
      <dgm:spPr/>
    </dgm:pt>
    <dgm:pt modelId="{3A3B3BC7-BF2C-384B-917F-495DC1C5A1B5}" type="pres">
      <dgm:prSet presAssocID="{5BD67AAE-6584-417B-B4D3-0FB83728DDEB}" presName="dummy1a" presStyleCnt="0"/>
      <dgm:spPr/>
    </dgm:pt>
    <dgm:pt modelId="{B2A0C0AC-E925-394B-9A9E-34BF4BA47BA9}" type="pres">
      <dgm:prSet presAssocID="{5BD67AAE-6584-417B-B4D3-0FB83728DDEB}" presName="dummy1b" presStyleCnt="0"/>
      <dgm:spPr/>
    </dgm:pt>
    <dgm:pt modelId="{E06846E2-F59E-C941-8A1D-02BFAF0FDDEC}" type="pres">
      <dgm:prSet presAssocID="{5BD67AAE-6584-417B-B4D3-0FB83728DDEB}" presName="wedge1Tx" presStyleLbl="node1" presStyleIdx="0" presStyleCnt="7">
        <dgm:presLayoutVars>
          <dgm:chMax val="0"/>
          <dgm:chPref val="0"/>
          <dgm:bulletEnabled val="1"/>
        </dgm:presLayoutVars>
      </dgm:prSet>
      <dgm:spPr/>
    </dgm:pt>
    <dgm:pt modelId="{CFDC150A-83E2-8340-90E5-764C2EB76117}" type="pres">
      <dgm:prSet presAssocID="{5BD67AAE-6584-417B-B4D3-0FB83728DDEB}" presName="wedge2" presStyleLbl="node1" presStyleIdx="1" presStyleCnt="7"/>
      <dgm:spPr/>
    </dgm:pt>
    <dgm:pt modelId="{BE867C24-82A4-3E43-92F2-33CA953EFDC4}" type="pres">
      <dgm:prSet presAssocID="{5BD67AAE-6584-417B-B4D3-0FB83728DDEB}" presName="dummy2a" presStyleCnt="0"/>
      <dgm:spPr/>
    </dgm:pt>
    <dgm:pt modelId="{9642F13B-18C0-F641-92EE-D963250AEAC9}" type="pres">
      <dgm:prSet presAssocID="{5BD67AAE-6584-417B-B4D3-0FB83728DDEB}" presName="dummy2b" presStyleCnt="0"/>
      <dgm:spPr/>
    </dgm:pt>
    <dgm:pt modelId="{C6044138-0676-9C44-96A1-06A9F12D4A55}" type="pres">
      <dgm:prSet presAssocID="{5BD67AAE-6584-417B-B4D3-0FB83728DDEB}" presName="wedge2Tx" presStyleLbl="node1" presStyleIdx="1" presStyleCnt="7">
        <dgm:presLayoutVars>
          <dgm:chMax val="0"/>
          <dgm:chPref val="0"/>
          <dgm:bulletEnabled val="1"/>
        </dgm:presLayoutVars>
      </dgm:prSet>
      <dgm:spPr/>
    </dgm:pt>
    <dgm:pt modelId="{6B89BF6E-F5B8-B647-95C7-3DD890781D36}" type="pres">
      <dgm:prSet presAssocID="{5BD67AAE-6584-417B-B4D3-0FB83728DDEB}" presName="wedge3" presStyleLbl="node1" presStyleIdx="2" presStyleCnt="7"/>
      <dgm:spPr/>
    </dgm:pt>
    <dgm:pt modelId="{CC1388FB-B23F-1149-9CEF-F5A07C3A1B2E}" type="pres">
      <dgm:prSet presAssocID="{5BD67AAE-6584-417B-B4D3-0FB83728DDEB}" presName="dummy3a" presStyleCnt="0"/>
      <dgm:spPr/>
    </dgm:pt>
    <dgm:pt modelId="{EB8360BE-9ED4-6D4F-9D3D-BB368F05704A}" type="pres">
      <dgm:prSet presAssocID="{5BD67AAE-6584-417B-B4D3-0FB83728DDEB}" presName="dummy3b" presStyleCnt="0"/>
      <dgm:spPr/>
    </dgm:pt>
    <dgm:pt modelId="{BB95C911-74BD-AE4B-825C-001A2AF27E5D}" type="pres">
      <dgm:prSet presAssocID="{5BD67AAE-6584-417B-B4D3-0FB83728DDEB}" presName="wedge3Tx" presStyleLbl="node1" presStyleIdx="2" presStyleCnt="7">
        <dgm:presLayoutVars>
          <dgm:chMax val="0"/>
          <dgm:chPref val="0"/>
          <dgm:bulletEnabled val="1"/>
        </dgm:presLayoutVars>
      </dgm:prSet>
      <dgm:spPr/>
    </dgm:pt>
    <dgm:pt modelId="{82D3D13A-801A-6540-BE4F-F467A01E41E3}" type="pres">
      <dgm:prSet presAssocID="{5BD67AAE-6584-417B-B4D3-0FB83728DDEB}" presName="wedge4" presStyleLbl="node1" presStyleIdx="3" presStyleCnt="7"/>
      <dgm:spPr/>
    </dgm:pt>
    <dgm:pt modelId="{2788FB56-C505-0A4C-A74B-B00D87B3A955}" type="pres">
      <dgm:prSet presAssocID="{5BD67AAE-6584-417B-B4D3-0FB83728DDEB}" presName="dummy4a" presStyleCnt="0"/>
      <dgm:spPr/>
    </dgm:pt>
    <dgm:pt modelId="{2D146F71-B3B8-A54A-90C7-C1C4C9F33963}" type="pres">
      <dgm:prSet presAssocID="{5BD67AAE-6584-417B-B4D3-0FB83728DDEB}" presName="dummy4b" presStyleCnt="0"/>
      <dgm:spPr/>
    </dgm:pt>
    <dgm:pt modelId="{A9A03F8B-E4E3-ED48-A111-DABAE5BC3695}" type="pres">
      <dgm:prSet presAssocID="{5BD67AAE-6584-417B-B4D3-0FB83728DDEB}" presName="wedge4Tx" presStyleLbl="node1" presStyleIdx="3" presStyleCnt="7">
        <dgm:presLayoutVars>
          <dgm:chMax val="0"/>
          <dgm:chPref val="0"/>
          <dgm:bulletEnabled val="1"/>
        </dgm:presLayoutVars>
      </dgm:prSet>
      <dgm:spPr/>
    </dgm:pt>
    <dgm:pt modelId="{5804DB05-3E0D-024C-BD95-CBF89AA3F9B1}" type="pres">
      <dgm:prSet presAssocID="{5BD67AAE-6584-417B-B4D3-0FB83728DDEB}" presName="wedge5" presStyleLbl="node1" presStyleIdx="4" presStyleCnt="7"/>
      <dgm:spPr/>
    </dgm:pt>
    <dgm:pt modelId="{7C725F58-1E03-B44F-9E11-EC4A8D092E9E}" type="pres">
      <dgm:prSet presAssocID="{5BD67AAE-6584-417B-B4D3-0FB83728DDEB}" presName="dummy5a" presStyleCnt="0"/>
      <dgm:spPr/>
    </dgm:pt>
    <dgm:pt modelId="{7C049B9A-869F-274D-834E-183F4032C014}" type="pres">
      <dgm:prSet presAssocID="{5BD67AAE-6584-417B-B4D3-0FB83728DDEB}" presName="dummy5b" presStyleCnt="0"/>
      <dgm:spPr/>
    </dgm:pt>
    <dgm:pt modelId="{EA94906F-2E86-7947-AD89-279DC9345D61}" type="pres">
      <dgm:prSet presAssocID="{5BD67AAE-6584-417B-B4D3-0FB83728DDEB}" presName="wedge5Tx" presStyleLbl="node1" presStyleIdx="4" presStyleCnt="7">
        <dgm:presLayoutVars>
          <dgm:chMax val="0"/>
          <dgm:chPref val="0"/>
          <dgm:bulletEnabled val="1"/>
        </dgm:presLayoutVars>
      </dgm:prSet>
      <dgm:spPr/>
    </dgm:pt>
    <dgm:pt modelId="{928EF78B-2A80-5441-861D-19914E8BB894}" type="pres">
      <dgm:prSet presAssocID="{5BD67AAE-6584-417B-B4D3-0FB83728DDEB}" presName="wedge6" presStyleLbl="node1" presStyleIdx="5" presStyleCnt="7"/>
      <dgm:spPr/>
    </dgm:pt>
    <dgm:pt modelId="{0A2D9C6D-0CAE-9844-A442-7F88D4C48CBF}" type="pres">
      <dgm:prSet presAssocID="{5BD67AAE-6584-417B-B4D3-0FB83728DDEB}" presName="dummy6a" presStyleCnt="0"/>
      <dgm:spPr/>
    </dgm:pt>
    <dgm:pt modelId="{BC7D34E3-C225-CA48-A81B-7BD4461B2011}" type="pres">
      <dgm:prSet presAssocID="{5BD67AAE-6584-417B-B4D3-0FB83728DDEB}" presName="dummy6b" presStyleCnt="0"/>
      <dgm:spPr/>
    </dgm:pt>
    <dgm:pt modelId="{EDFE0DD9-2313-B947-B5E8-AD1851A0D575}" type="pres">
      <dgm:prSet presAssocID="{5BD67AAE-6584-417B-B4D3-0FB83728DDEB}" presName="wedge6Tx" presStyleLbl="node1" presStyleIdx="5" presStyleCnt="7">
        <dgm:presLayoutVars>
          <dgm:chMax val="0"/>
          <dgm:chPref val="0"/>
          <dgm:bulletEnabled val="1"/>
        </dgm:presLayoutVars>
      </dgm:prSet>
      <dgm:spPr/>
    </dgm:pt>
    <dgm:pt modelId="{97C414A5-17FA-B74B-8290-F32E36E4E07F}" type="pres">
      <dgm:prSet presAssocID="{5BD67AAE-6584-417B-B4D3-0FB83728DDEB}" presName="wedge7" presStyleLbl="node1" presStyleIdx="6" presStyleCnt="7"/>
      <dgm:spPr/>
    </dgm:pt>
    <dgm:pt modelId="{21D6F6E1-6133-F243-B512-F22CA0308105}" type="pres">
      <dgm:prSet presAssocID="{5BD67AAE-6584-417B-B4D3-0FB83728DDEB}" presName="dummy7a" presStyleCnt="0"/>
      <dgm:spPr/>
    </dgm:pt>
    <dgm:pt modelId="{440FA5CA-A6B0-A341-8720-4F361CC62D2B}" type="pres">
      <dgm:prSet presAssocID="{5BD67AAE-6584-417B-B4D3-0FB83728DDEB}" presName="dummy7b" presStyleCnt="0"/>
      <dgm:spPr/>
    </dgm:pt>
    <dgm:pt modelId="{553A154C-BA1C-7A4F-9D33-E1C50ADD9F58}" type="pres">
      <dgm:prSet presAssocID="{5BD67AAE-6584-417B-B4D3-0FB83728DDEB}" presName="wedge7Tx" presStyleLbl="node1" presStyleIdx="6" presStyleCnt="7">
        <dgm:presLayoutVars>
          <dgm:chMax val="0"/>
          <dgm:chPref val="0"/>
          <dgm:bulletEnabled val="1"/>
        </dgm:presLayoutVars>
      </dgm:prSet>
      <dgm:spPr/>
    </dgm:pt>
    <dgm:pt modelId="{39CE87B7-DC75-8E4D-B88E-3A40BAE66536}" type="pres">
      <dgm:prSet presAssocID="{FB3C1DCC-0FE1-4F42-898F-CF51B1DBA67B}" presName="arrowWedge1" presStyleLbl="fgSibTrans2D1" presStyleIdx="0" presStyleCnt="7"/>
      <dgm:spPr/>
    </dgm:pt>
    <dgm:pt modelId="{6A89A035-2909-EB41-A4BB-0903462705B8}" type="pres">
      <dgm:prSet presAssocID="{09105FDC-D8C3-4F73-A16F-E55E0C9F8457}" presName="arrowWedge2" presStyleLbl="fgSibTrans2D1" presStyleIdx="1" presStyleCnt="7"/>
      <dgm:spPr/>
    </dgm:pt>
    <dgm:pt modelId="{2E61FEF6-A87B-2D44-8871-3326C02645D8}" type="pres">
      <dgm:prSet presAssocID="{7BB33B09-696A-4D01-9D00-B30B24BD996B}" presName="arrowWedge3" presStyleLbl="fgSibTrans2D1" presStyleIdx="2" presStyleCnt="7"/>
      <dgm:spPr/>
    </dgm:pt>
    <dgm:pt modelId="{8AA56D84-54CA-4849-A9C7-93EC49BF7124}" type="pres">
      <dgm:prSet presAssocID="{DAD75161-511A-4EFA-A347-3B106CF7CC1A}" presName="arrowWedge4" presStyleLbl="fgSibTrans2D1" presStyleIdx="3" presStyleCnt="7"/>
      <dgm:spPr/>
    </dgm:pt>
    <dgm:pt modelId="{DDF4A668-AA8A-1343-8220-C5BF59B265D9}" type="pres">
      <dgm:prSet presAssocID="{AD8F9AA4-0A61-40CF-AD26-C4CE241DEA59}" presName="arrowWedge5" presStyleLbl="fgSibTrans2D1" presStyleIdx="4" presStyleCnt="7"/>
      <dgm:spPr/>
    </dgm:pt>
    <dgm:pt modelId="{ACC717E0-BBB9-2643-BD7B-507E60436D60}" type="pres">
      <dgm:prSet presAssocID="{89E49C3A-F3B4-4418-A592-5571D7734EFF}" presName="arrowWedge6" presStyleLbl="fgSibTrans2D1" presStyleIdx="5" presStyleCnt="7"/>
      <dgm:spPr/>
    </dgm:pt>
    <dgm:pt modelId="{F75B3039-1A76-2140-A943-92BC08C53C38}" type="pres">
      <dgm:prSet presAssocID="{84F4CD48-AA0B-4439-9B73-F737733C0D17}" presName="arrowWedge7" presStyleLbl="fgSibTrans2D1" presStyleIdx="6" presStyleCnt="7"/>
      <dgm:spPr/>
    </dgm:pt>
  </dgm:ptLst>
  <dgm:cxnLst>
    <dgm:cxn modelId="{D061D617-FAEB-904A-91BE-6BAF323F1DC8}" type="presOf" srcId="{50E6AD9F-7FED-41DB-BE58-A5CBF8F9CD17}" destId="{E06846E2-F59E-C941-8A1D-02BFAF0FDDEC}" srcOrd="1" destOrd="0" presId="urn:microsoft.com/office/officeart/2005/8/layout/cycle8"/>
    <dgm:cxn modelId="{D356101B-988A-1D4E-8270-398D6F8E983B}" type="presOf" srcId="{9F84D92F-6444-4C27-A3BF-91B49EEC0554}" destId="{EDFE0DD9-2313-B947-B5E8-AD1851A0D575}" srcOrd="1" destOrd="0" presId="urn:microsoft.com/office/officeart/2005/8/layout/cycle8"/>
    <dgm:cxn modelId="{E1D2031F-B8EF-41B0-9DD9-ACF691A3CCA0}" srcId="{5BD67AAE-6584-417B-B4D3-0FB83728DDEB}" destId="{50E6AD9F-7FED-41DB-BE58-A5CBF8F9CD17}" srcOrd="0" destOrd="0" parTransId="{3C80DD9E-CA25-48C8-95DE-AA9FBBCBD8A8}" sibTransId="{FB3C1DCC-0FE1-4F42-898F-CF51B1DBA67B}"/>
    <dgm:cxn modelId="{B1962B29-1A2C-8247-99C9-61EE6691EDBD}" type="presOf" srcId="{F239EF38-5502-45AF-AD71-D415A6710EE0}" destId="{97C414A5-17FA-B74B-8290-F32E36E4E07F}" srcOrd="0" destOrd="0" presId="urn:microsoft.com/office/officeart/2005/8/layout/cycle8"/>
    <dgm:cxn modelId="{2B946D37-E456-4AA2-ACBF-1DA5B4F12E48}" srcId="{5BD67AAE-6584-417B-B4D3-0FB83728DDEB}" destId="{6E95CC93-F887-40D1-BD1B-7DA1DA2944AB}" srcOrd="4" destOrd="0" parTransId="{F5772174-1628-4333-A7EA-445333E48D58}" sibTransId="{AD8F9AA4-0A61-40CF-AD26-C4CE241DEA59}"/>
    <dgm:cxn modelId="{FC57E239-3FEF-814A-8580-16E9C26AA26F}" type="presOf" srcId="{043C1BEE-C2EF-49D7-9BAB-20DCB3C2CFF2}" destId="{6B89BF6E-F5B8-B647-95C7-3DD890781D36}" srcOrd="0" destOrd="0" presId="urn:microsoft.com/office/officeart/2005/8/layout/cycle8"/>
    <dgm:cxn modelId="{3187943C-91D3-7648-BD6F-8736D8469EAB}" type="presOf" srcId="{5BD67AAE-6584-417B-B4D3-0FB83728DDEB}" destId="{46230FF9-8C05-7F45-9293-488DAC7E3B01}" srcOrd="0" destOrd="0" presId="urn:microsoft.com/office/officeart/2005/8/layout/cycle8"/>
    <dgm:cxn modelId="{50DDFB3E-1D64-4627-B873-FBFA5BB7E44D}" srcId="{5BD67AAE-6584-417B-B4D3-0FB83728DDEB}" destId="{86920630-1DC1-4533-94CF-2F34AF446F42}" srcOrd="3" destOrd="0" parTransId="{69D32141-4805-4B19-B20B-3335DAB1F511}" sibTransId="{DAD75161-511A-4EFA-A347-3B106CF7CC1A}"/>
    <dgm:cxn modelId="{2701C84A-A083-494F-B30F-3ABC5BA8A63A}" type="presOf" srcId="{98E55559-FC14-4000-B069-D4E530BE8A69}" destId="{CFDC150A-83E2-8340-90E5-764C2EB76117}" srcOrd="0" destOrd="0" presId="urn:microsoft.com/office/officeart/2005/8/layout/cycle8"/>
    <dgm:cxn modelId="{C6D54A5A-46D2-564A-8BC5-01B04F548072}" type="presOf" srcId="{98E55559-FC14-4000-B069-D4E530BE8A69}" destId="{C6044138-0676-9C44-96A1-06A9F12D4A55}" srcOrd="1" destOrd="0" presId="urn:microsoft.com/office/officeart/2005/8/layout/cycle8"/>
    <dgm:cxn modelId="{DD96C96D-2F2F-B94B-A72C-1216EC9D231E}" type="presOf" srcId="{6E95CC93-F887-40D1-BD1B-7DA1DA2944AB}" destId="{5804DB05-3E0D-024C-BD95-CBF89AA3F9B1}" srcOrd="0" destOrd="0" presId="urn:microsoft.com/office/officeart/2005/8/layout/cycle8"/>
    <dgm:cxn modelId="{41F8AA74-925E-0946-AFC3-1DFFE9BB6E5B}" type="presOf" srcId="{9F84D92F-6444-4C27-A3BF-91B49EEC0554}" destId="{928EF78B-2A80-5441-861D-19914E8BB894}" srcOrd="0" destOrd="0" presId="urn:microsoft.com/office/officeart/2005/8/layout/cycle8"/>
    <dgm:cxn modelId="{28C5DA74-AF0C-4B44-BDB0-A966B66D6138}" srcId="{5BD67AAE-6584-417B-B4D3-0FB83728DDEB}" destId="{F239EF38-5502-45AF-AD71-D415A6710EE0}" srcOrd="6" destOrd="0" parTransId="{293DA025-2306-4465-B1A5-B721B38B83D0}" sibTransId="{84F4CD48-AA0B-4439-9B73-F737733C0D17}"/>
    <dgm:cxn modelId="{2CB91784-B163-8940-8CA8-F74FAA40EBEF}" type="presOf" srcId="{043C1BEE-C2EF-49D7-9BAB-20DCB3C2CFF2}" destId="{BB95C911-74BD-AE4B-825C-001A2AF27E5D}" srcOrd="1" destOrd="0" presId="urn:microsoft.com/office/officeart/2005/8/layout/cycle8"/>
    <dgm:cxn modelId="{D5BD1087-6522-4360-9CCB-4D726A1BCFD2}" srcId="{5BD67AAE-6584-417B-B4D3-0FB83728DDEB}" destId="{98E55559-FC14-4000-B069-D4E530BE8A69}" srcOrd="1" destOrd="0" parTransId="{F06569F9-53FF-486A-8241-AF028A14C5DD}" sibTransId="{09105FDC-D8C3-4F73-A16F-E55E0C9F8457}"/>
    <dgm:cxn modelId="{E4DB719D-D3D5-144B-9676-87C130DD0EF4}" type="presOf" srcId="{86920630-1DC1-4533-94CF-2F34AF446F42}" destId="{A9A03F8B-E4E3-ED48-A111-DABAE5BC3695}" srcOrd="1" destOrd="0" presId="urn:microsoft.com/office/officeart/2005/8/layout/cycle8"/>
    <dgm:cxn modelId="{E62804A0-4E3D-F446-AEA0-EC0FF8453EC2}" type="presOf" srcId="{86920630-1DC1-4533-94CF-2F34AF446F42}" destId="{82D3D13A-801A-6540-BE4F-F467A01E41E3}" srcOrd="0" destOrd="0" presId="urn:microsoft.com/office/officeart/2005/8/layout/cycle8"/>
    <dgm:cxn modelId="{90207DA0-19DB-144F-AC79-0D9B8F845CF0}" type="presOf" srcId="{50E6AD9F-7FED-41DB-BE58-A5CBF8F9CD17}" destId="{C12E8368-F00E-1B41-B1BD-F4737A363E23}" srcOrd="0" destOrd="0" presId="urn:microsoft.com/office/officeart/2005/8/layout/cycle8"/>
    <dgm:cxn modelId="{65BD2BA5-0DFE-5046-BC55-38DC6DACDB49}" type="presOf" srcId="{6E95CC93-F887-40D1-BD1B-7DA1DA2944AB}" destId="{EA94906F-2E86-7947-AD89-279DC9345D61}" srcOrd="1" destOrd="0" presId="urn:microsoft.com/office/officeart/2005/8/layout/cycle8"/>
    <dgm:cxn modelId="{DC387DBF-7C6D-6F47-B478-A5BA8B2B8FE6}" type="presOf" srcId="{F239EF38-5502-45AF-AD71-D415A6710EE0}" destId="{553A154C-BA1C-7A4F-9D33-E1C50ADD9F58}" srcOrd="1" destOrd="0" presId="urn:microsoft.com/office/officeart/2005/8/layout/cycle8"/>
    <dgm:cxn modelId="{90DDDCE7-432C-42FE-A142-CD86A73D4CD1}" srcId="{5BD67AAE-6584-417B-B4D3-0FB83728DDEB}" destId="{043C1BEE-C2EF-49D7-9BAB-20DCB3C2CFF2}" srcOrd="2" destOrd="0" parTransId="{5A0914EB-3762-4BDC-BF98-443191EAD75F}" sibTransId="{7BB33B09-696A-4D01-9D00-B30B24BD996B}"/>
    <dgm:cxn modelId="{7190B3F8-95C5-49FC-8A62-E3A50B83575B}" srcId="{5BD67AAE-6584-417B-B4D3-0FB83728DDEB}" destId="{9F84D92F-6444-4C27-A3BF-91B49EEC0554}" srcOrd="5" destOrd="0" parTransId="{D53C43F7-B854-4B0A-A91B-A9EC2181462A}" sibTransId="{89E49C3A-F3B4-4418-A592-5571D7734EFF}"/>
    <dgm:cxn modelId="{DFB0ED88-5CF4-7A44-AC07-C546A3D8C907}" type="presParOf" srcId="{46230FF9-8C05-7F45-9293-488DAC7E3B01}" destId="{C12E8368-F00E-1B41-B1BD-F4737A363E23}" srcOrd="0" destOrd="0" presId="urn:microsoft.com/office/officeart/2005/8/layout/cycle8"/>
    <dgm:cxn modelId="{0668DBF5-F716-9241-9269-6BB798F972D4}" type="presParOf" srcId="{46230FF9-8C05-7F45-9293-488DAC7E3B01}" destId="{3A3B3BC7-BF2C-384B-917F-495DC1C5A1B5}" srcOrd="1" destOrd="0" presId="urn:microsoft.com/office/officeart/2005/8/layout/cycle8"/>
    <dgm:cxn modelId="{29BC4B1F-D7E6-DD4E-8FA7-3D52AE1BD9A2}" type="presParOf" srcId="{46230FF9-8C05-7F45-9293-488DAC7E3B01}" destId="{B2A0C0AC-E925-394B-9A9E-34BF4BA47BA9}" srcOrd="2" destOrd="0" presId="urn:microsoft.com/office/officeart/2005/8/layout/cycle8"/>
    <dgm:cxn modelId="{AADE02CE-4514-1C43-A9DB-4E3287EECCC8}" type="presParOf" srcId="{46230FF9-8C05-7F45-9293-488DAC7E3B01}" destId="{E06846E2-F59E-C941-8A1D-02BFAF0FDDEC}" srcOrd="3" destOrd="0" presId="urn:microsoft.com/office/officeart/2005/8/layout/cycle8"/>
    <dgm:cxn modelId="{C0F3FCE2-BD7C-0842-BFAA-5A53503174D8}" type="presParOf" srcId="{46230FF9-8C05-7F45-9293-488DAC7E3B01}" destId="{CFDC150A-83E2-8340-90E5-764C2EB76117}" srcOrd="4" destOrd="0" presId="urn:microsoft.com/office/officeart/2005/8/layout/cycle8"/>
    <dgm:cxn modelId="{97453FC0-0261-D24D-AEB4-E75D97B5C87A}" type="presParOf" srcId="{46230FF9-8C05-7F45-9293-488DAC7E3B01}" destId="{BE867C24-82A4-3E43-92F2-33CA953EFDC4}" srcOrd="5" destOrd="0" presId="urn:microsoft.com/office/officeart/2005/8/layout/cycle8"/>
    <dgm:cxn modelId="{16B6A906-9443-8547-8EAF-257193BF7846}" type="presParOf" srcId="{46230FF9-8C05-7F45-9293-488DAC7E3B01}" destId="{9642F13B-18C0-F641-92EE-D963250AEAC9}" srcOrd="6" destOrd="0" presId="urn:microsoft.com/office/officeart/2005/8/layout/cycle8"/>
    <dgm:cxn modelId="{3DA81B9B-7A3F-2440-900E-C9E70989E163}" type="presParOf" srcId="{46230FF9-8C05-7F45-9293-488DAC7E3B01}" destId="{C6044138-0676-9C44-96A1-06A9F12D4A55}" srcOrd="7" destOrd="0" presId="urn:microsoft.com/office/officeart/2005/8/layout/cycle8"/>
    <dgm:cxn modelId="{AD0C7BDC-0850-D04D-85B1-ACC6021B11BF}" type="presParOf" srcId="{46230FF9-8C05-7F45-9293-488DAC7E3B01}" destId="{6B89BF6E-F5B8-B647-95C7-3DD890781D36}" srcOrd="8" destOrd="0" presId="urn:microsoft.com/office/officeart/2005/8/layout/cycle8"/>
    <dgm:cxn modelId="{78A2956D-35D4-2544-A70D-D721960CB372}" type="presParOf" srcId="{46230FF9-8C05-7F45-9293-488DAC7E3B01}" destId="{CC1388FB-B23F-1149-9CEF-F5A07C3A1B2E}" srcOrd="9" destOrd="0" presId="urn:microsoft.com/office/officeart/2005/8/layout/cycle8"/>
    <dgm:cxn modelId="{6E3640A7-2A9E-FC4E-B38A-FE59F31F67FD}" type="presParOf" srcId="{46230FF9-8C05-7F45-9293-488DAC7E3B01}" destId="{EB8360BE-9ED4-6D4F-9D3D-BB368F05704A}" srcOrd="10" destOrd="0" presId="urn:microsoft.com/office/officeart/2005/8/layout/cycle8"/>
    <dgm:cxn modelId="{24B27EA1-8682-E041-8737-37F69A734FBC}" type="presParOf" srcId="{46230FF9-8C05-7F45-9293-488DAC7E3B01}" destId="{BB95C911-74BD-AE4B-825C-001A2AF27E5D}" srcOrd="11" destOrd="0" presId="urn:microsoft.com/office/officeart/2005/8/layout/cycle8"/>
    <dgm:cxn modelId="{4252752F-52B3-DB47-A961-33250EB4B9CB}" type="presParOf" srcId="{46230FF9-8C05-7F45-9293-488DAC7E3B01}" destId="{82D3D13A-801A-6540-BE4F-F467A01E41E3}" srcOrd="12" destOrd="0" presId="urn:microsoft.com/office/officeart/2005/8/layout/cycle8"/>
    <dgm:cxn modelId="{9F96FDE6-8727-2742-8D2D-48396428F3BB}" type="presParOf" srcId="{46230FF9-8C05-7F45-9293-488DAC7E3B01}" destId="{2788FB56-C505-0A4C-A74B-B00D87B3A955}" srcOrd="13" destOrd="0" presId="urn:microsoft.com/office/officeart/2005/8/layout/cycle8"/>
    <dgm:cxn modelId="{246DBEE4-4075-5141-A67E-FF68C9BE37D1}" type="presParOf" srcId="{46230FF9-8C05-7F45-9293-488DAC7E3B01}" destId="{2D146F71-B3B8-A54A-90C7-C1C4C9F33963}" srcOrd="14" destOrd="0" presId="urn:microsoft.com/office/officeart/2005/8/layout/cycle8"/>
    <dgm:cxn modelId="{9AEB83D3-C268-5A48-BFC3-36835223EE80}" type="presParOf" srcId="{46230FF9-8C05-7F45-9293-488DAC7E3B01}" destId="{A9A03F8B-E4E3-ED48-A111-DABAE5BC3695}" srcOrd="15" destOrd="0" presId="urn:microsoft.com/office/officeart/2005/8/layout/cycle8"/>
    <dgm:cxn modelId="{4208A52B-F9FE-6249-B8BD-A4386EF10A8B}" type="presParOf" srcId="{46230FF9-8C05-7F45-9293-488DAC7E3B01}" destId="{5804DB05-3E0D-024C-BD95-CBF89AA3F9B1}" srcOrd="16" destOrd="0" presId="urn:microsoft.com/office/officeart/2005/8/layout/cycle8"/>
    <dgm:cxn modelId="{06F076EB-3B66-D644-9DE4-756912F1B2F3}" type="presParOf" srcId="{46230FF9-8C05-7F45-9293-488DAC7E3B01}" destId="{7C725F58-1E03-B44F-9E11-EC4A8D092E9E}" srcOrd="17" destOrd="0" presId="urn:microsoft.com/office/officeart/2005/8/layout/cycle8"/>
    <dgm:cxn modelId="{87557F16-59E1-004C-8AEA-8188355E0804}" type="presParOf" srcId="{46230FF9-8C05-7F45-9293-488DAC7E3B01}" destId="{7C049B9A-869F-274D-834E-183F4032C014}" srcOrd="18" destOrd="0" presId="urn:microsoft.com/office/officeart/2005/8/layout/cycle8"/>
    <dgm:cxn modelId="{B111001A-7EA6-794A-A88F-6C2D765E4AC0}" type="presParOf" srcId="{46230FF9-8C05-7F45-9293-488DAC7E3B01}" destId="{EA94906F-2E86-7947-AD89-279DC9345D61}" srcOrd="19" destOrd="0" presId="urn:microsoft.com/office/officeart/2005/8/layout/cycle8"/>
    <dgm:cxn modelId="{21BE5C0A-34E5-6549-A392-D05CF54E4CCD}" type="presParOf" srcId="{46230FF9-8C05-7F45-9293-488DAC7E3B01}" destId="{928EF78B-2A80-5441-861D-19914E8BB894}" srcOrd="20" destOrd="0" presId="urn:microsoft.com/office/officeart/2005/8/layout/cycle8"/>
    <dgm:cxn modelId="{2E8C9FC0-BBEF-DA47-8EF2-B6643B539F92}" type="presParOf" srcId="{46230FF9-8C05-7F45-9293-488DAC7E3B01}" destId="{0A2D9C6D-0CAE-9844-A442-7F88D4C48CBF}" srcOrd="21" destOrd="0" presId="urn:microsoft.com/office/officeart/2005/8/layout/cycle8"/>
    <dgm:cxn modelId="{1DCAC453-DCD1-834B-8146-41CB5007C983}" type="presParOf" srcId="{46230FF9-8C05-7F45-9293-488DAC7E3B01}" destId="{BC7D34E3-C225-CA48-A81B-7BD4461B2011}" srcOrd="22" destOrd="0" presId="urn:microsoft.com/office/officeart/2005/8/layout/cycle8"/>
    <dgm:cxn modelId="{EC0A03AB-C98A-9E4D-A2E1-B45FCA31E852}" type="presParOf" srcId="{46230FF9-8C05-7F45-9293-488DAC7E3B01}" destId="{EDFE0DD9-2313-B947-B5E8-AD1851A0D575}" srcOrd="23" destOrd="0" presId="urn:microsoft.com/office/officeart/2005/8/layout/cycle8"/>
    <dgm:cxn modelId="{2B600460-2E91-5745-A412-7C86433A7606}" type="presParOf" srcId="{46230FF9-8C05-7F45-9293-488DAC7E3B01}" destId="{97C414A5-17FA-B74B-8290-F32E36E4E07F}" srcOrd="24" destOrd="0" presId="urn:microsoft.com/office/officeart/2005/8/layout/cycle8"/>
    <dgm:cxn modelId="{FC83E192-5848-3149-90AA-9522FCC9EC41}" type="presParOf" srcId="{46230FF9-8C05-7F45-9293-488DAC7E3B01}" destId="{21D6F6E1-6133-F243-B512-F22CA0308105}" srcOrd="25" destOrd="0" presId="urn:microsoft.com/office/officeart/2005/8/layout/cycle8"/>
    <dgm:cxn modelId="{E919816A-4514-1740-88EC-7D37C4A1F57E}" type="presParOf" srcId="{46230FF9-8C05-7F45-9293-488DAC7E3B01}" destId="{440FA5CA-A6B0-A341-8720-4F361CC62D2B}" srcOrd="26" destOrd="0" presId="urn:microsoft.com/office/officeart/2005/8/layout/cycle8"/>
    <dgm:cxn modelId="{275CB25A-51A8-F749-8D50-ACCF8177E33B}" type="presParOf" srcId="{46230FF9-8C05-7F45-9293-488DAC7E3B01}" destId="{553A154C-BA1C-7A4F-9D33-E1C50ADD9F58}" srcOrd="27" destOrd="0" presId="urn:microsoft.com/office/officeart/2005/8/layout/cycle8"/>
    <dgm:cxn modelId="{B8675E64-0468-4149-8A24-A522DEF398DF}" type="presParOf" srcId="{46230FF9-8C05-7F45-9293-488DAC7E3B01}" destId="{39CE87B7-DC75-8E4D-B88E-3A40BAE66536}" srcOrd="28" destOrd="0" presId="urn:microsoft.com/office/officeart/2005/8/layout/cycle8"/>
    <dgm:cxn modelId="{BFB8E894-D562-6C47-87B9-8740405E5E83}" type="presParOf" srcId="{46230FF9-8C05-7F45-9293-488DAC7E3B01}" destId="{6A89A035-2909-EB41-A4BB-0903462705B8}" srcOrd="29" destOrd="0" presId="urn:microsoft.com/office/officeart/2005/8/layout/cycle8"/>
    <dgm:cxn modelId="{A8B7F85F-280C-A841-92A0-8ABAEA498C8F}" type="presParOf" srcId="{46230FF9-8C05-7F45-9293-488DAC7E3B01}" destId="{2E61FEF6-A87B-2D44-8871-3326C02645D8}" srcOrd="30" destOrd="0" presId="urn:microsoft.com/office/officeart/2005/8/layout/cycle8"/>
    <dgm:cxn modelId="{E9D2294A-CC1E-644E-A974-E8ABDF3A43B9}" type="presParOf" srcId="{46230FF9-8C05-7F45-9293-488DAC7E3B01}" destId="{8AA56D84-54CA-4849-A9C7-93EC49BF7124}" srcOrd="31" destOrd="0" presId="urn:microsoft.com/office/officeart/2005/8/layout/cycle8"/>
    <dgm:cxn modelId="{95381278-8472-DB4E-857A-4F11BB96BC6D}" type="presParOf" srcId="{46230FF9-8C05-7F45-9293-488DAC7E3B01}" destId="{DDF4A668-AA8A-1343-8220-C5BF59B265D9}" srcOrd="32" destOrd="0" presId="urn:microsoft.com/office/officeart/2005/8/layout/cycle8"/>
    <dgm:cxn modelId="{98175E53-580E-694D-A964-F4E5F6BB1F70}" type="presParOf" srcId="{46230FF9-8C05-7F45-9293-488DAC7E3B01}" destId="{ACC717E0-BBB9-2643-BD7B-507E60436D60}" srcOrd="33" destOrd="0" presId="urn:microsoft.com/office/officeart/2005/8/layout/cycle8"/>
    <dgm:cxn modelId="{C7716352-B766-7247-9FCB-821847A78F3C}" type="presParOf" srcId="{46230FF9-8C05-7F45-9293-488DAC7E3B01}" destId="{F75B3039-1A76-2140-A943-92BC08C53C38}" srcOrd="3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8CFCB70-F0B3-45FE-A142-B7CA16F1C80A}" type="doc">
      <dgm:prSet loTypeId="urn:microsoft.com/office/officeart/2008/layout/LinedList" loCatId="list" qsTypeId="urn:microsoft.com/office/officeart/2005/8/quickstyle/simple3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7445BBE4-597A-45B8-A503-3AC1592F2616}">
      <dgm:prSet/>
      <dgm:spPr/>
      <dgm:t>
        <a:bodyPr/>
        <a:lstStyle/>
        <a:p>
          <a:r>
            <a:rPr lang="en-GB" b="0"/>
            <a:t>Strategy can be defined as:</a:t>
          </a:r>
          <a:endParaRPr lang="en-US"/>
        </a:p>
      </dgm:t>
    </dgm:pt>
    <dgm:pt modelId="{39552D5C-E86A-4141-B064-617C163448D8}" type="parTrans" cxnId="{30D748E2-8D3E-470C-8911-18F9591E10B0}">
      <dgm:prSet/>
      <dgm:spPr/>
      <dgm:t>
        <a:bodyPr/>
        <a:lstStyle/>
        <a:p>
          <a:endParaRPr lang="en-US"/>
        </a:p>
      </dgm:t>
    </dgm:pt>
    <dgm:pt modelId="{28EED5E4-0230-48D2-830D-68AB7060E618}" type="sibTrans" cxnId="{30D748E2-8D3E-470C-8911-18F9591E10B0}">
      <dgm:prSet/>
      <dgm:spPr/>
      <dgm:t>
        <a:bodyPr/>
        <a:lstStyle/>
        <a:p>
          <a:endParaRPr lang="en-US"/>
        </a:p>
      </dgm:t>
    </dgm:pt>
    <dgm:pt modelId="{6EEE02CB-03D2-4AF1-BF50-C5192B22AE6F}">
      <dgm:prSet custT="1"/>
      <dgm:spPr/>
      <dgm:t>
        <a:bodyPr/>
        <a:lstStyle/>
        <a:p>
          <a:r>
            <a:rPr lang="en-GB" sz="1900" b="0" dirty="0"/>
            <a:t>‘the </a:t>
          </a:r>
          <a:r>
            <a:rPr lang="en-GB" sz="2400" b="1" dirty="0"/>
            <a:t>direction</a:t>
          </a:r>
          <a:r>
            <a:rPr lang="en-GB" sz="1900" b="0" dirty="0"/>
            <a:t> and </a:t>
          </a:r>
          <a:r>
            <a:rPr lang="en-GB" sz="2400" b="1" dirty="0"/>
            <a:t>scope </a:t>
          </a:r>
          <a:r>
            <a:rPr lang="en-GB" sz="1900" b="0" dirty="0"/>
            <a:t>of an organisation over the </a:t>
          </a:r>
          <a:r>
            <a:rPr lang="en-GB" sz="2400" b="1" dirty="0"/>
            <a:t>long term</a:t>
          </a:r>
          <a:r>
            <a:rPr lang="en-GB" sz="1900" b="0" dirty="0"/>
            <a:t>, which </a:t>
          </a:r>
          <a:r>
            <a:rPr lang="en-GB" sz="2400" b="1" dirty="0"/>
            <a:t>achieves advantage </a:t>
          </a:r>
          <a:r>
            <a:rPr lang="en-GB" sz="1900" b="0" dirty="0"/>
            <a:t>in a </a:t>
          </a:r>
          <a:r>
            <a:rPr lang="en-GB" sz="2400" b="1" dirty="0"/>
            <a:t>changing environment </a:t>
          </a:r>
          <a:r>
            <a:rPr lang="en-GB" sz="1900" b="0" dirty="0"/>
            <a:t>through its </a:t>
          </a:r>
          <a:r>
            <a:rPr lang="en-GB" sz="2400" b="1" dirty="0"/>
            <a:t>configuration of resources and competencies </a:t>
          </a:r>
          <a:r>
            <a:rPr lang="en-GB" sz="1900" b="0" dirty="0"/>
            <a:t>with the aim of </a:t>
          </a:r>
          <a:r>
            <a:rPr lang="en-GB" sz="2400" b="1" dirty="0"/>
            <a:t>fulfilling stakeholder expectation</a:t>
          </a:r>
          <a:endParaRPr lang="en-US" sz="2400" b="1" dirty="0"/>
        </a:p>
      </dgm:t>
    </dgm:pt>
    <dgm:pt modelId="{24C9B850-4B9E-4F8D-B6B0-23D8D210FEB0}" type="parTrans" cxnId="{608669FD-C063-47E6-8E5B-8E74E73FC7D9}">
      <dgm:prSet/>
      <dgm:spPr/>
      <dgm:t>
        <a:bodyPr/>
        <a:lstStyle/>
        <a:p>
          <a:endParaRPr lang="en-US"/>
        </a:p>
      </dgm:t>
    </dgm:pt>
    <dgm:pt modelId="{0F79BDA8-FD76-4F19-A4E8-59D22F15AE36}" type="sibTrans" cxnId="{608669FD-C063-47E6-8E5B-8E74E73FC7D9}">
      <dgm:prSet/>
      <dgm:spPr/>
      <dgm:t>
        <a:bodyPr/>
        <a:lstStyle/>
        <a:p>
          <a:endParaRPr lang="en-US"/>
        </a:p>
      </dgm:t>
    </dgm:pt>
    <dgm:pt modelId="{339736C6-2802-4E72-A5F3-949A5622D28B}">
      <dgm:prSet custT="1"/>
      <dgm:spPr/>
      <dgm:t>
        <a:bodyPr/>
        <a:lstStyle/>
        <a:p>
          <a:r>
            <a:rPr lang="en-GB" sz="2400" b="0" dirty="0"/>
            <a:t>Simply put, strategy is how an organisation attempts to meet its objectives</a:t>
          </a:r>
          <a:endParaRPr lang="en-US" sz="2400" dirty="0"/>
        </a:p>
      </dgm:t>
    </dgm:pt>
    <dgm:pt modelId="{323EB028-9BB5-4FAB-A696-73EEA50B4935}" type="parTrans" cxnId="{744A2E68-47BC-4C98-9645-3E660A67FFDA}">
      <dgm:prSet/>
      <dgm:spPr/>
      <dgm:t>
        <a:bodyPr/>
        <a:lstStyle/>
        <a:p>
          <a:endParaRPr lang="en-US"/>
        </a:p>
      </dgm:t>
    </dgm:pt>
    <dgm:pt modelId="{EF2696E3-B767-4273-B71F-FE18481A7DFD}" type="sibTrans" cxnId="{744A2E68-47BC-4C98-9645-3E660A67FFDA}">
      <dgm:prSet/>
      <dgm:spPr/>
      <dgm:t>
        <a:bodyPr/>
        <a:lstStyle/>
        <a:p>
          <a:endParaRPr lang="en-US"/>
        </a:p>
      </dgm:t>
    </dgm:pt>
    <dgm:pt modelId="{AABF4A87-5AC7-0B47-8568-FB79403FAFC2}" type="pres">
      <dgm:prSet presAssocID="{D8CFCB70-F0B3-45FE-A142-B7CA16F1C80A}" presName="vert0" presStyleCnt="0">
        <dgm:presLayoutVars>
          <dgm:dir/>
          <dgm:animOne val="branch"/>
          <dgm:animLvl val="lvl"/>
        </dgm:presLayoutVars>
      </dgm:prSet>
      <dgm:spPr/>
    </dgm:pt>
    <dgm:pt modelId="{30B506E9-519A-3A4D-A08B-5A1FFEE7089E}" type="pres">
      <dgm:prSet presAssocID="{7445BBE4-597A-45B8-A503-3AC1592F2616}" presName="thickLine" presStyleLbl="alignNode1" presStyleIdx="0" presStyleCnt="3"/>
      <dgm:spPr/>
    </dgm:pt>
    <dgm:pt modelId="{4B9DF602-BE9F-0B49-8B67-A3D31933C654}" type="pres">
      <dgm:prSet presAssocID="{7445BBE4-597A-45B8-A503-3AC1592F2616}" presName="horz1" presStyleCnt="0"/>
      <dgm:spPr/>
    </dgm:pt>
    <dgm:pt modelId="{01B069F6-DF75-694C-9096-1F475720113D}" type="pres">
      <dgm:prSet presAssocID="{7445BBE4-597A-45B8-A503-3AC1592F2616}" presName="tx1" presStyleLbl="revTx" presStyleIdx="0" presStyleCnt="3"/>
      <dgm:spPr/>
    </dgm:pt>
    <dgm:pt modelId="{FB450D0E-D081-294F-841A-3A35AFA9538D}" type="pres">
      <dgm:prSet presAssocID="{7445BBE4-597A-45B8-A503-3AC1592F2616}" presName="vert1" presStyleCnt="0"/>
      <dgm:spPr/>
    </dgm:pt>
    <dgm:pt modelId="{7464E0DF-C994-7D48-AF33-B308A51BD91D}" type="pres">
      <dgm:prSet presAssocID="{6EEE02CB-03D2-4AF1-BF50-C5192B22AE6F}" presName="thickLine" presStyleLbl="alignNode1" presStyleIdx="1" presStyleCnt="3"/>
      <dgm:spPr/>
    </dgm:pt>
    <dgm:pt modelId="{4B1F2DF5-4EA4-4641-8CC1-E89A35DE021E}" type="pres">
      <dgm:prSet presAssocID="{6EEE02CB-03D2-4AF1-BF50-C5192B22AE6F}" presName="horz1" presStyleCnt="0"/>
      <dgm:spPr/>
    </dgm:pt>
    <dgm:pt modelId="{67B00314-AC83-0F49-BB08-F558B29C1ACA}" type="pres">
      <dgm:prSet presAssocID="{6EEE02CB-03D2-4AF1-BF50-C5192B22AE6F}" presName="tx1" presStyleLbl="revTx" presStyleIdx="1" presStyleCnt="3" custScaleY="173244"/>
      <dgm:spPr/>
    </dgm:pt>
    <dgm:pt modelId="{A904367F-7CB4-AA4D-83A3-D95BF10ADFCC}" type="pres">
      <dgm:prSet presAssocID="{6EEE02CB-03D2-4AF1-BF50-C5192B22AE6F}" presName="vert1" presStyleCnt="0"/>
      <dgm:spPr/>
    </dgm:pt>
    <dgm:pt modelId="{7AFA9DD4-4563-C140-870E-B2995B66E33F}" type="pres">
      <dgm:prSet presAssocID="{339736C6-2802-4E72-A5F3-949A5622D28B}" presName="thickLine" presStyleLbl="alignNode1" presStyleIdx="2" presStyleCnt="3"/>
      <dgm:spPr/>
    </dgm:pt>
    <dgm:pt modelId="{42AECE05-6F04-E847-B96E-CDEDE903FC3A}" type="pres">
      <dgm:prSet presAssocID="{339736C6-2802-4E72-A5F3-949A5622D28B}" presName="horz1" presStyleCnt="0"/>
      <dgm:spPr/>
    </dgm:pt>
    <dgm:pt modelId="{E5C56146-B1B5-E648-AA64-E3B6AA812704}" type="pres">
      <dgm:prSet presAssocID="{339736C6-2802-4E72-A5F3-949A5622D28B}" presName="tx1" presStyleLbl="revTx" presStyleIdx="2" presStyleCnt="3"/>
      <dgm:spPr/>
    </dgm:pt>
    <dgm:pt modelId="{7366F18D-4299-B846-9116-08BBBD29631B}" type="pres">
      <dgm:prSet presAssocID="{339736C6-2802-4E72-A5F3-949A5622D28B}" presName="vert1" presStyleCnt="0"/>
      <dgm:spPr/>
    </dgm:pt>
  </dgm:ptLst>
  <dgm:cxnLst>
    <dgm:cxn modelId="{4E745316-F21A-8243-BF4C-26316EFCAC45}" type="presOf" srcId="{339736C6-2802-4E72-A5F3-949A5622D28B}" destId="{E5C56146-B1B5-E648-AA64-E3B6AA812704}" srcOrd="0" destOrd="0" presId="urn:microsoft.com/office/officeart/2008/layout/LinedList"/>
    <dgm:cxn modelId="{DE10B561-0139-364D-96BE-D85D4C63D03E}" type="presOf" srcId="{7445BBE4-597A-45B8-A503-3AC1592F2616}" destId="{01B069F6-DF75-694C-9096-1F475720113D}" srcOrd="0" destOrd="0" presId="urn:microsoft.com/office/officeart/2008/layout/LinedList"/>
    <dgm:cxn modelId="{744A2E68-47BC-4C98-9645-3E660A67FFDA}" srcId="{D8CFCB70-F0B3-45FE-A142-B7CA16F1C80A}" destId="{339736C6-2802-4E72-A5F3-949A5622D28B}" srcOrd="2" destOrd="0" parTransId="{323EB028-9BB5-4FAB-A696-73EEA50B4935}" sibTransId="{EF2696E3-B767-4273-B71F-FE18481A7DFD}"/>
    <dgm:cxn modelId="{71DE5F7D-D934-8B4F-B280-7995150E2D95}" type="presOf" srcId="{6EEE02CB-03D2-4AF1-BF50-C5192B22AE6F}" destId="{67B00314-AC83-0F49-BB08-F558B29C1ACA}" srcOrd="0" destOrd="0" presId="urn:microsoft.com/office/officeart/2008/layout/LinedList"/>
    <dgm:cxn modelId="{8A24F6DE-4F7B-3348-B675-BD271DADCB26}" type="presOf" srcId="{D8CFCB70-F0B3-45FE-A142-B7CA16F1C80A}" destId="{AABF4A87-5AC7-0B47-8568-FB79403FAFC2}" srcOrd="0" destOrd="0" presId="urn:microsoft.com/office/officeart/2008/layout/LinedList"/>
    <dgm:cxn modelId="{30D748E2-8D3E-470C-8911-18F9591E10B0}" srcId="{D8CFCB70-F0B3-45FE-A142-B7CA16F1C80A}" destId="{7445BBE4-597A-45B8-A503-3AC1592F2616}" srcOrd="0" destOrd="0" parTransId="{39552D5C-E86A-4141-B064-617C163448D8}" sibTransId="{28EED5E4-0230-48D2-830D-68AB7060E618}"/>
    <dgm:cxn modelId="{608669FD-C063-47E6-8E5B-8E74E73FC7D9}" srcId="{D8CFCB70-F0B3-45FE-A142-B7CA16F1C80A}" destId="{6EEE02CB-03D2-4AF1-BF50-C5192B22AE6F}" srcOrd="1" destOrd="0" parTransId="{24C9B850-4B9E-4F8D-B6B0-23D8D210FEB0}" sibTransId="{0F79BDA8-FD76-4F19-A4E8-59D22F15AE36}"/>
    <dgm:cxn modelId="{FC0C9E98-E666-6E4C-AB12-4014E7EBAC0E}" type="presParOf" srcId="{AABF4A87-5AC7-0B47-8568-FB79403FAFC2}" destId="{30B506E9-519A-3A4D-A08B-5A1FFEE7089E}" srcOrd="0" destOrd="0" presId="urn:microsoft.com/office/officeart/2008/layout/LinedList"/>
    <dgm:cxn modelId="{BE4B2335-C87E-9947-90FD-31542AA172F7}" type="presParOf" srcId="{AABF4A87-5AC7-0B47-8568-FB79403FAFC2}" destId="{4B9DF602-BE9F-0B49-8B67-A3D31933C654}" srcOrd="1" destOrd="0" presId="urn:microsoft.com/office/officeart/2008/layout/LinedList"/>
    <dgm:cxn modelId="{0AF0059C-1AD0-CD4E-87E0-85F2B0D48E8B}" type="presParOf" srcId="{4B9DF602-BE9F-0B49-8B67-A3D31933C654}" destId="{01B069F6-DF75-694C-9096-1F475720113D}" srcOrd="0" destOrd="0" presId="urn:microsoft.com/office/officeart/2008/layout/LinedList"/>
    <dgm:cxn modelId="{2D6F273C-D7E3-D440-AFB5-E73809A8908F}" type="presParOf" srcId="{4B9DF602-BE9F-0B49-8B67-A3D31933C654}" destId="{FB450D0E-D081-294F-841A-3A35AFA9538D}" srcOrd="1" destOrd="0" presId="urn:microsoft.com/office/officeart/2008/layout/LinedList"/>
    <dgm:cxn modelId="{601DCEA2-C6E3-104F-B250-836C8AFC9199}" type="presParOf" srcId="{AABF4A87-5AC7-0B47-8568-FB79403FAFC2}" destId="{7464E0DF-C994-7D48-AF33-B308A51BD91D}" srcOrd="2" destOrd="0" presId="urn:microsoft.com/office/officeart/2008/layout/LinedList"/>
    <dgm:cxn modelId="{46CA5110-CFDD-FF42-97C2-A4492A24E611}" type="presParOf" srcId="{AABF4A87-5AC7-0B47-8568-FB79403FAFC2}" destId="{4B1F2DF5-4EA4-4641-8CC1-E89A35DE021E}" srcOrd="3" destOrd="0" presId="urn:microsoft.com/office/officeart/2008/layout/LinedList"/>
    <dgm:cxn modelId="{97EEE46F-86BA-934A-8BF6-BA8EAB6C1259}" type="presParOf" srcId="{4B1F2DF5-4EA4-4641-8CC1-E89A35DE021E}" destId="{67B00314-AC83-0F49-BB08-F558B29C1ACA}" srcOrd="0" destOrd="0" presId="urn:microsoft.com/office/officeart/2008/layout/LinedList"/>
    <dgm:cxn modelId="{99383EE6-79C9-0E44-8644-493830301029}" type="presParOf" srcId="{4B1F2DF5-4EA4-4641-8CC1-E89A35DE021E}" destId="{A904367F-7CB4-AA4D-83A3-D95BF10ADFCC}" srcOrd="1" destOrd="0" presId="urn:microsoft.com/office/officeart/2008/layout/LinedList"/>
    <dgm:cxn modelId="{BD72060F-562D-6341-8634-F808FF634E18}" type="presParOf" srcId="{AABF4A87-5AC7-0B47-8568-FB79403FAFC2}" destId="{7AFA9DD4-4563-C140-870E-B2995B66E33F}" srcOrd="4" destOrd="0" presId="urn:microsoft.com/office/officeart/2008/layout/LinedList"/>
    <dgm:cxn modelId="{B5B1F739-34C8-B84F-BC6A-9DDBDE948313}" type="presParOf" srcId="{AABF4A87-5AC7-0B47-8568-FB79403FAFC2}" destId="{42AECE05-6F04-E847-B96E-CDEDE903FC3A}" srcOrd="5" destOrd="0" presId="urn:microsoft.com/office/officeart/2008/layout/LinedList"/>
    <dgm:cxn modelId="{ACB8EFEF-BEDB-7F45-A913-2DC875560294}" type="presParOf" srcId="{42AECE05-6F04-E847-B96E-CDEDE903FC3A}" destId="{E5C56146-B1B5-E648-AA64-E3B6AA812704}" srcOrd="0" destOrd="0" presId="urn:microsoft.com/office/officeart/2008/layout/LinedList"/>
    <dgm:cxn modelId="{BC2AE1FB-5DD4-EA4F-9D48-3938C60D7ED7}" type="presParOf" srcId="{42AECE05-6F04-E847-B96E-CDEDE903FC3A}" destId="{7366F18D-4299-B846-9116-08BBBD29631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6108BECD-6AA1-45D3-8F51-572E97E48990}" type="doc">
      <dgm:prSet loTypeId="urn:microsoft.com/office/officeart/2008/layout/LinedList" loCatId="list" qsTypeId="urn:microsoft.com/office/officeart/2005/8/quickstyle/simple1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E6484747-61E7-4E84-ADC4-A53BBB9F5AC2}">
      <dgm:prSet/>
      <dgm:spPr/>
      <dgm:t>
        <a:bodyPr/>
        <a:lstStyle/>
        <a:p>
          <a:r>
            <a:rPr lang="en-US" b="1" dirty="0"/>
            <a:t>1. Strategic Planning </a:t>
          </a:r>
          <a:r>
            <a:rPr lang="en-US" dirty="0"/>
            <a:t>– involves formal analysis of each of the stages in strategic position  before a final strategic option is chosen</a:t>
          </a:r>
        </a:p>
      </dgm:t>
    </dgm:pt>
    <dgm:pt modelId="{6B5E5774-B545-405C-B304-8AEF424AD27D}" type="parTrans" cxnId="{2BD72AC6-ADC1-46E1-B6B6-DAC9FFACBFB4}">
      <dgm:prSet/>
      <dgm:spPr/>
      <dgm:t>
        <a:bodyPr/>
        <a:lstStyle/>
        <a:p>
          <a:endParaRPr lang="en-US"/>
        </a:p>
      </dgm:t>
    </dgm:pt>
    <dgm:pt modelId="{AB628955-55D2-4E70-88B8-C02743FF8F36}" type="sibTrans" cxnId="{2BD72AC6-ADC1-46E1-B6B6-DAC9FFACBFB4}">
      <dgm:prSet/>
      <dgm:spPr/>
      <dgm:t>
        <a:bodyPr/>
        <a:lstStyle/>
        <a:p>
          <a:endParaRPr lang="en-US"/>
        </a:p>
      </dgm:t>
    </dgm:pt>
    <dgm:pt modelId="{34C54BE6-CB22-4B94-8173-A1790C5C4E9F}">
      <dgm:prSet/>
      <dgm:spPr/>
      <dgm:t>
        <a:bodyPr/>
        <a:lstStyle/>
        <a:p>
          <a:r>
            <a:rPr lang="en-US" b="0" dirty="0"/>
            <a:t>Used in public sector, justify actions, considers all aspects of biz, proactivity</a:t>
          </a:r>
          <a:endParaRPr lang="en-US" dirty="0"/>
        </a:p>
      </dgm:t>
    </dgm:pt>
    <dgm:pt modelId="{A1B57F80-304D-4BE3-A599-57C2C4F6BA86}" type="parTrans" cxnId="{7BFB5EF4-7094-444C-9CC5-42C0CD9B2E6F}">
      <dgm:prSet/>
      <dgm:spPr/>
      <dgm:t>
        <a:bodyPr/>
        <a:lstStyle/>
        <a:p>
          <a:endParaRPr lang="en-US"/>
        </a:p>
      </dgm:t>
    </dgm:pt>
    <dgm:pt modelId="{FDE57481-3E47-4871-9722-9F39BFDECE29}" type="sibTrans" cxnId="{7BFB5EF4-7094-444C-9CC5-42C0CD9B2E6F}">
      <dgm:prSet/>
      <dgm:spPr/>
      <dgm:t>
        <a:bodyPr/>
        <a:lstStyle/>
        <a:p>
          <a:endParaRPr lang="en-US"/>
        </a:p>
      </dgm:t>
    </dgm:pt>
    <dgm:pt modelId="{04B699B9-F136-4479-A568-B89859035535}">
      <dgm:prSet/>
      <dgm:spPr/>
      <dgm:t>
        <a:bodyPr/>
        <a:lstStyle/>
        <a:p>
          <a:r>
            <a:rPr lang="en-US" b="1" dirty="0"/>
            <a:t>2. Free-wheeling opportunism </a:t>
          </a:r>
          <a:r>
            <a:rPr lang="en-US" b="0" dirty="0"/>
            <a:t>– means having no long term strategic plan, in effect, making up the strategy as the </a:t>
          </a:r>
          <a:r>
            <a:rPr lang="en-US" b="0" dirty="0" err="1"/>
            <a:t>organisation</a:t>
          </a:r>
          <a:r>
            <a:rPr lang="en-US" b="0" dirty="0"/>
            <a:t> goes along</a:t>
          </a:r>
          <a:endParaRPr lang="en-US" dirty="0"/>
        </a:p>
      </dgm:t>
    </dgm:pt>
    <dgm:pt modelId="{2C49A9A9-6355-4514-9C62-00E1D9A0E459}" type="parTrans" cxnId="{EA9BF904-823B-41D5-B2D8-379AA9827EB6}">
      <dgm:prSet/>
      <dgm:spPr/>
      <dgm:t>
        <a:bodyPr/>
        <a:lstStyle/>
        <a:p>
          <a:endParaRPr lang="en-US"/>
        </a:p>
      </dgm:t>
    </dgm:pt>
    <dgm:pt modelId="{F6AE6BC4-5F72-45EB-8E87-2CDBA4802610}" type="sibTrans" cxnId="{EA9BF904-823B-41D5-B2D8-379AA9827EB6}">
      <dgm:prSet/>
      <dgm:spPr/>
      <dgm:t>
        <a:bodyPr/>
        <a:lstStyle/>
        <a:p>
          <a:endParaRPr lang="en-US"/>
        </a:p>
      </dgm:t>
    </dgm:pt>
    <dgm:pt modelId="{0FD5919A-38D4-4C39-AAC9-4EDD93D1AF85}">
      <dgm:prSet/>
      <dgm:spPr/>
      <dgm:t>
        <a:bodyPr/>
        <a:lstStyle/>
        <a:p>
          <a:r>
            <a:rPr lang="en-US" b="0"/>
            <a:t>Quick response, etc. </a:t>
          </a:r>
          <a:endParaRPr lang="en-US"/>
        </a:p>
      </dgm:t>
    </dgm:pt>
    <dgm:pt modelId="{39E0D80A-3E3F-4F20-869E-0F8C1A603EDB}" type="parTrans" cxnId="{E1570613-C190-41B4-A341-92DF52C0B051}">
      <dgm:prSet/>
      <dgm:spPr/>
      <dgm:t>
        <a:bodyPr/>
        <a:lstStyle/>
        <a:p>
          <a:endParaRPr lang="en-US"/>
        </a:p>
      </dgm:t>
    </dgm:pt>
    <dgm:pt modelId="{FD86A10C-1268-4C31-85B8-1442D6096B17}" type="sibTrans" cxnId="{E1570613-C190-41B4-A341-92DF52C0B051}">
      <dgm:prSet/>
      <dgm:spPr/>
      <dgm:t>
        <a:bodyPr/>
        <a:lstStyle/>
        <a:p>
          <a:endParaRPr lang="en-US"/>
        </a:p>
      </dgm:t>
    </dgm:pt>
    <dgm:pt modelId="{2C71EC64-3F5B-9A49-AF4B-625D150D472C}" type="pres">
      <dgm:prSet presAssocID="{6108BECD-6AA1-45D3-8F51-572E97E48990}" presName="vert0" presStyleCnt="0">
        <dgm:presLayoutVars>
          <dgm:dir/>
          <dgm:animOne val="branch"/>
          <dgm:animLvl val="lvl"/>
        </dgm:presLayoutVars>
      </dgm:prSet>
      <dgm:spPr/>
    </dgm:pt>
    <dgm:pt modelId="{A37AC86D-9333-4649-8BD8-F96C8EF5627C}" type="pres">
      <dgm:prSet presAssocID="{E6484747-61E7-4E84-ADC4-A53BBB9F5AC2}" presName="thickLine" presStyleLbl="alignNode1" presStyleIdx="0" presStyleCnt="4"/>
      <dgm:spPr/>
    </dgm:pt>
    <dgm:pt modelId="{5C44386E-1109-0748-88F1-D0AEEF7C9AA5}" type="pres">
      <dgm:prSet presAssocID="{E6484747-61E7-4E84-ADC4-A53BBB9F5AC2}" presName="horz1" presStyleCnt="0"/>
      <dgm:spPr/>
    </dgm:pt>
    <dgm:pt modelId="{918DA564-559D-E64E-B049-43C2963301EE}" type="pres">
      <dgm:prSet presAssocID="{E6484747-61E7-4E84-ADC4-A53BBB9F5AC2}" presName="tx1" presStyleLbl="revTx" presStyleIdx="0" presStyleCnt="4"/>
      <dgm:spPr/>
    </dgm:pt>
    <dgm:pt modelId="{02ED50BB-2DE3-3C49-859B-3FE608ED36D9}" type="pres">
      <dgm:prSet presAssocID="{E6484747-61E7-4E84-ADC4-A53BBB9F5AC2}" presName="vert1" presStyleCnt="0"/>
      <dgm:spPr/>
    </dgm:pt>
    <dgm:pt modelId="{B5AA4478-1932-A649-9ACB-BD08F95C940B}" type="pres">
      <dgm:prSet presAssocID="{34C54BE6-CB22-4B94-8173-A1790C5C4E9F}" presName="thickLine" presStyleLbl="alignNode1" presStyleIdx="1" presStyleCnt="4"/>
      <dgm:spPr/>
    </dgm:pt>
    <dgm:pt modelId="{8F8D5B54-8CC6-8042-AE88-A07F379FB945}" type="pres">
      <dgm:prSet presAssocID="{34C54BE6-CB22-4B94-8173-A1790C5C4E9F}" presName="horz1" presStyleCnt="0"/>
      <dgm:spPr/>
    </dgm:pt>
    <dgm:pt modelId="{D2B0B1A6-9060-1F40-99A2-C5F293FE3AF4}" type="pres">
      <dgm:prSet presAssocID="{34C54BE6-CB22-4B94-8173-A1790C5C4E9F}" presName="tx1" presStyleLbl="revTx" presStyleIdx="1" presStyleCnt="4"/>
      <dgm:spPr/>
    </dgm:pt>
    <dgm:pt modelId="{CEF3AF33-CCBF-8249-935A-8DC011827F39}" type="pres">
      <dgm:prSet presAssocID="{34C54BE6-CB22-4B94-8173-A1790C5C4E9F}" presName="vert1" presStyleCnt="0"/>
      <dgm:spPr/>
    </dgm:pt>
    <dgm:pt modelId="{1B708D42-D5D9-2144-884F-AB2A2F2005AF}" type="pres">
      <dgm:prSet presAssocID="{04B699B9-F136-4479-A568-B89859035535}" presName="thickLine" presStyleLbl="alignNode1" presStyleIdx="2" presStyleCnt="4"/>
      <dgm:spPr/>
    </dgm:pt>
    <dgm:pt modelId="{6CEB32D7-90B9-C64F-B97C-899CE4950F8F}" type="pres">
      <dgm:prSet presAssocID="{04B699B9-F136-4479-A568-B89859035535}" presName="horz1" presStyleCnt="0"/>
      <dgm:spPr/>
    </dgm:pt>
    <dgm:pt modelId="{991EF44C-4514-6145-B51A-1975A734D42E}" type="pres">
      <dgm:prSet presAssocID="{04B699B9-F136-4479-A568-B89859035535}" presName="tx1" presStyleLbl="revTx" presStyleIdx="2" presStyleCnt="4"/>
      <dgm:spPr/>
    </dgm:pt>
    <dgm:pt modelId="{2D428CF2-A81F-A743-9739-FF8FBEE973E4}" type="pres">
      <dgm:prSet presAssocID="{04B699B9-F136-4479-A568-B89859035535}" presName="vert1" presStyleCnt="0"/>
      <dgm:spPr/>
    </dgm:pt>
    <dgm:pt modelId="{EE7CAF32-6733-7247-BED3-81D9D70D60E9}" type="pres">
      <dgm:prSet presAssocID="{0FD5919A-38D4-4C39-AAC9-4EDD93D1AF85}" presName="thickLine" presStyleLbl="alignNode1" presStyleIdx="3" presStyleCnt="4"/>
      <dgm:spPr/>
    </dgm:pt>
    <dgm:pt modelId="{DACC12A5-B075-D54D-B90F-32FFD1FFAF2B}" type="pres">
      <dgm:prSet presAssocID="{0FD5919A-38D4-4C39-AAC9-4EDD93D1AF85}" presName="horz1" presStyleCnt="0"/>
      <dgm:spPr/>
    </dgm:pt>
    <dgm:pt modelId="{1AFDBFDD-8759-9741-B6B7-A9B1BC77B04A}" type="pres">
      <dgm:prSet presAssocID="{0FD5919A-38D4-4C39-AAC9-4EDD93D1AF85}" presName="tx1" presStyleLbl="revTx" presStyleIdx="3" presStyleCnt="4"/>
      <dgm:spPr/>
    </dgm:pt>
    <dgm:pt modelId="{1F6889CA-4F2D-9E4F-B0E3-B08F8711C973}" type="pres">
      <dgm:prSet presAssocID="{0FD5919A-38D4-4C39-AAC9-4EDD93D1AF85}" presName="vert1" presStyleCnt="0"/>
      <dgm:spPr/>
    </dgm:pt>
  </dgm:ptLst>
  <dgm:cxnLst>
    <dgm:cxn modelId="{EA9BF904-823B-41D5-B2D8-379AA9827EB6}" srcId="{6108BECD-6AA1-45D3-8F51-572E97E48990}" destId="{04B699B9-F136-4479-A568-B89859035535}" srcOrd="2" destOrd="0" parTransId="{2C49A9A9-6355-4514-9C62-00E1D9A0E459}" sibTransId="{F6AE6BC4-5F72-45EB-8E87-2CDBA4802610}"/>
    <dgm:cxn modelId="{4437F208-8A46-2A43-A6B7-C178CC49A744}" type="presOf" srcId="{34C54BE6-CB22-4B94-8173-A1790C5C4E9F}" destId="{D2B0B1A6-9060-1F40-99A2-C5F293FE3AF4}" srcOrd="0" destOrd="0" presId="urn:microsoft.com/office/officeart/2008/layout/LinedList"/>
    <dgm:cxn modelId="{322DC010-ED86-1542-8398-F9DCF87D721C}" type="presOf" srcId="{E6484747-61E7-4E84-ADC4-A53BBB9F5AC2}" destId="{918DA564-559D-E64E-B049-43C2963301EE}" srcOrd="0" destOrd="0" presId="urn:microsoft.com/office/officeart/2008/layout/LinedList"/>
    <dgm:cxn modelId="{E1570613-C190-41B4-A341-92DF52C0B051}" srcId="{6108BECD-6AA1-45D3-8F51-572E97E48990}" destId="{0FD5919A-38D4-4C39-AAC9-4EDD93D1AF85}" srcOrd="3" destOrd="0" parTransId="{39E0D80A-3E3F-4F20-869E-0F8C1A603EDB}" sibTransId="{FD86A10C-1268-4C31-85B8-1442D6096B17}"/>
    <dgm:cxn modelId="{18F82D3D-4DC3-A949-AF2F-C4AB708818E0}" type="presOf" srcId="{04B699B9-F136-4479-A568-B89859035535}" destId="{991EF44C-4514-6145-B51A-1975A734D42E}" srcOrd="0" destOrd="0" presId="urn:microsoft.com/office/officeart/2008/layout/LinedList"/>
    <dgm:cxn modelId="{61AA3163-AA64-5141-9E61-808DCAB8B122}" type="presOf" srcId="{0FD5919A-38D4-4C39-AAC9-4EDD93D1AF85}" destId="{1AFDBFDD-8759-9741-B6B7-A9B1BC77B04A}" srcOrd="0" destOrd="0" presId="urn:microsoft.com/office/officeart/2008/layout/LinedList"/>
    <dgm:cxn modelId="{2BD72AC6-ADC1-46E1-B6B6-DAC9FFACBFB4}" srcId="{6108BECD-6AA1-45D3-8F51-572E97E48990}" destId="{E6484747-61E7-4E84-ADC4-A53BBB9F5AC2}" srcOrd="0" destOrd="0" parTransId="{6B5E5774-B545-405C-B304-8AEF424AD27D}" sibTransId="{AB628955-55D2-4E70-88B8-C02743FF8F36}"/>
    <dgm:cxn modelId="{7BFB5EF4-7094-444C-9CC5-42C0CD9B2E6F}" srcId="{6108BECD-6AA1-45D3-8F51-572E97E48990}" destId="{34C54BE6-CB22-4B94-8173-A1790C5C4E9F}" srcOrd="1" destOrd="0" parTransId="{A1B57F80-304D-4BE3-A599-57C2C4F6BA86}" sibTransId="{FDE57481-3E47-4871-9722-9F39BFDECE29}"/>
    <dgm:cxn modelId="{00C351FA-3F70-C44B-A9D8-F59A28CC6BDA}" type="presOf" srcId="{6108BECD-6AA1-45D3-8F51-572E97E48990}" destId="{2C71EC64-3F5B-9A49-AF4B-625D150D472C}" srcOrd="0" destOrd="0" presId="urn:microsoft.com/office/officeart/2008/layout/LinedList"/>
    <dgm:cxn modelId="{9E79CF39-98A6-6248-8F34-B922F4E459E6}" type="presParOf" srcId="{2C71EC64-3F5B-9A49-AF4B-625D150D472C}" destId="{A37AC86D-9333-4649-8BD8-F96C8EF5627C}" srcOrd="0" destOrd="0" presId="urn:microsoft.com/office/officeart/2008/layout/LinedList"/>
    <dgm:cxn modelId="{ACE79522-B46B-2844-A883-483BBA89FF50}" type="presParOf" srcId="{2C71EC64-3F5B-9A49-AF4B-625D150D472C}" destId="{5C44386E-1109-0748-88F1-D0AEEF7C9AA5}" srcOrd="1" destOrd="0" presId="urn:microsoft.com/office/officeart/2008/layout/LinedList"/>
    <dgm:cxn modelId="{579D0844-7AB7-DF4A-A514-C422DF074C15}" type="presParOf" srcId="{5C44386E-1109-0748-88F1-D0AEEF7C9AA5}" destId="{918DA564-559D-E64E-B049-43C2963301EE}" srcOrd="0" destOrd="0" presId="urn:microsoft.com/office/officeart/2008/layout/LinedList"/>
    <dgm:cxn modelId="{B308E4EF-5201-2445-8F40-D486E8CDBCDA}" type="presParOf" srcId="{5C44386E-1109-0748-88F1-D0AEEF7C9AA5}" destId="{02ED50BB-2DE3-3C49-859B-3FE608ED36D9}" srcOrd="1" destOrd="0" presId="urn:microsoft.com/office/officeart/2008/layout/LinedList"/>
    <dgm:cxn modelId="{9C32F27B-30E2-8A47-B272-6E7F0AB99817}" type="presParOf" srcId="{2C71EC64-3F5B-9A49-AF4B-625D150D472C}" destId="{B5AA4478-1932-A649-9ACB-BD08F95C940B}" srcOrd="2" destOrd="0" presId="urn:microsoft.com/office/officeart/2008/layout/LinedList"/>
    <dgm:cxn modelId="{EEF7C55C-C546-4C42-9B87-1D54E145626A}" type="presParOf" srcId="{2C71EC64-3F5B-9A49-AF4B-625D150D472C}" destId="{8F8D5B54-8CC6-8042-AE88-A07F379FB945}" srcOrd="3" destOrd="0" presId="urn:microsoft.com/office/officeart/2008/layout/LinedList"/>
    <dgm:cxn modelId="{567FAA1D-E0E5-2B4A-B88E-D5492B6061F8}" type="presParOf" srcId="{8F8D5B54-8CC6-8042-AE88-A07F379FB945}" destId="{D2B0B1A6-9060-1F40-99A2-C5F293FE3AF4}" srcOrd="0" destOrd="0" presId="urn:microsoft.com/office/officeart/2008/layout/LinedList"/>
    <dgm:cxn modelId="{63ED4EEA-6F0B-2E43-B7E0-E722B312F840}" type="presParOf" srcId="{8F8D5B54-8CC6-8042-AE88-A07F379FB945}" destId="{CEF3AF33-CCBF-8249-935A-8DC011827F39}" srcOrd="1" destOrd="0" presId="urn:microsoft.com/office/officeart/2008/layout/LinedList"/>
    <dgm:cxn modelId="{F8059025-DF56-7447-A5CA-D7025D5F926E}" type="presParOf" srcId="{2C71EC64-3F5B-9A49-AF4B-625D150D472C}" destId="{1B708D42-D5D9-2144-884F-AB2A2F2005AF}" srcOrd="4" destOrd="0" presId="urn:microsoft.com/office/officeart/2008/layout/LinedList"/>
    <dgm:cxn modelId="{747B4299-F3F5-0F44-A988-88D4DE5BE366}" type="presParOf" srcId="{2C71EC64-3F5B-9A49-AF4B-625D150D472C}" destId="{6CEB32D7-90B9-C64F-B97C-899CE4950F8F}" srcOrd="5" destOrd="0" presId="urn:microsoft.com/office/officeart/2008/layout/LinedList"/>
    <dgm:cxn modelId="{A36A0F7F-AA7A-224E-8800-E63A9955EDE6}" type="presParOf" srcId="{6CEB32D7-90B9-C64F-B97C-899CE4950F8F}" destId="{991EF44C-4514-6145-B51A-1975A734D42E}" srcOrd="0" destOrd="0" presId="urn:microsoft.com/office/officeart/2008/layout/LinedList"/>
    <dgm:cxn modelId="{50C192C0-AE51-4C48-9E3F-EC652F062B2E}" type="presParOf" srcId="{6CEB32D7-90B9-C64F-B97C-899CE4950F8F}" destId="{2D428CF2-A81F-A743-9739-FF8FBEE973E4}" srcOrd="1" destOrd="0" presId="urn:microsoft.com/office/officeart/2008/layout/LinedList"/>
    <dgm:cxn modelId="{C8C7AAD5-0034-6A41-AE12-B7A3E859C5A0}" type="presParOf" srcId="{2C71EC64-3F5B-9A49-AF4B-625D150D472C}" destId="{EE7CAF32-6733-7247-BED3-81D9D70D60E9}" srcOrd="6" destOrd="0" presId="urn:microsoft.com/office/officeart/2008/layout/LinedList"/>
    <dgm:cxn modelId="{C0B6F76A-2308-2E47-BAC6-876ECCE7E146}" type="presParOf" srcId="{2C71EC64-3F5B-9A49-AF4B-625D150D472C}" destId="{DACC12A5-B075-D54D-B90F-32FFD1FFAF2B}" srcOrd="7" destOrd="0" presId="urn:microsoft.com/office/officeart/2008/layout/LinedList"/>
    <dgm:cxn modelId="{A29CA42B-1D18-1046-AD0C-5074EDAC685C}" type="presParOf" srcId="{DACC12A5-B075-D54D-B90F-32FFD1FFAF2B}" destId="{1AFDBFDD-8759-9741-B6B7-A9B1BC77B04A}" srcOrd="0" destOrd="0" presId="urn:microsoft.com/office/officeart/2008/layout/LinedList"/>
    <dgm:cxn modelId="{A928FBB6-2F9F-254B-A2E7-DA6838E3A802}" type="presParOf" srcId="{DACC12A5-B075-D54D-B90F-32FFD1FFAF2B}" destId="{1F6889CA-4F2D-9E4F-B0E3-B08F8711C97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67F7794D-E73D-4C71-BDAE-88897858726D}" type="doc">
      <dgm:prSet loTypeId="urn:microsoft.com/office/officeart/2008/layout/LinedList" loCatId="list" qsTypeId="urn:microsoft.com/office/officeart/2005/8/quickstyle/simple2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66389655-5A5E-4709-ABC4-6EC15CF29ED5}">
      <dgm:prSet/>
      <dgm:spPr/>
      <dgm:t>
        <a:bodyPr/>
        <a:lstStyle/>
        <a:p>
          <a:r>
            <a:rPr lang="en-US" b="0" u="sng"/>
            <a:t>Strategy as design </a:t>
          </a:r>
          <a:r>
            <a:rPr lang="en-US" b="0"/>
            <a:t>– driven from the top</a:t>
          </a:r>
          <a:endParaRPr lang="en-US"/>
        </a:p>
      </dgm:t>
    </dgm:pt>
    <dgm:pt modelId="{04CEAEDD-F7EB-4A6B-97D2-852D76ECBFC6}" type="parTrans" cxnId="{681CAA89-8903-4E9C-9D33-13207641DB80}">
      <dgm:prSet/>
      <dgm:spPr/>
      <dgm:t>
        <a:bodyPr/>
        <a:lstStyle/>
        <a:p>
          <a:endParaRPr lang="en-US"/>
        </a:p>
      </dgm:t>
    </dgm:pt>
    <dgm:pt modelId="{F2F868CB-1899-47BD-9CB2-ADE3CFB4719E}" type="sibTrans" cxnId="{681CAA89-8903-4E9C-9D33-13207641DB80}">
      <dgm:prSet/>
      <dgm:spPr/>
      <dgm:t>
        <a:bodyPr/>
        <a:lstStyle/>
        <a:p>
          <a:endParaRPr lang="en-US"/>
        </a:p>
      </dgm:t>
    </dgm:pt>
    <dgm:pt modelId="{ADB500D1-B795-4754-ABC2-B678AA51DE15}">
      <dgm:prSet/>
      <dgm:spPr/>
      <dgm:t>
        <a:bodyPr/>
        <a:lstStyle/>
        <a:p>
          <a:r>
            <a:rPr lang="en-US" b="0" u="sng"/>
            <a:t>Strategy as experience </a:t>
          </a:r>
          <a:r>
            <a:rPr lang="en-US" b="0"/>
            <a:t>– repeating what worked in the past</a:t>
          </a:r>
          <a:endParaRPr lang="en-US"/>
        </a:p>
      </dgm:t>
    </dgm:pt>
    <dgm:pt modelId="{52263D20-95F7-4951-88E6-3E5FEBADA44F}" type="parTrans" cxnId="{AF8E5E44-5397-4F2B-BA3E-F104ECCC380A}">
      <dgm:prSet/>
      <dgm:spPr/>
      <dgm:t>
        <a:bodyPr/>
        <a:lstStyle/>
        <a:p>
          <a:endParaRPr lang="en-US"/>
        </a:p>
      </dgm:t>
    </dgm:pt>
    <dgm:pt modelId="{EDD9A4E4-EA73-48A9-98A7-E5766BF256B5}" type="sibTrans" cxnId="{AF8E5E44-5397-4F2B-BA3E-F104ECCC380A}">
      <dgm:prSet/>
      <dgm:spPr/>
      <dgm:t>
        <a:bodyPr/>
        <a:lstStyle/>
        <a:p>
          <a:endParaRPr lang="en-US"/>
        </a:p>
      </dgm:t>
    </dgm:pt>
    <dgm:pt modelId="{262E71E2-A03B-4D06-9EAD-2C4B5BE6D2B0}">
      <dgm:prSet/>
      <dgm:spPr/>
      <dgm:t>
        <a:bodyPr/>
        <a:lstStyle/>
        <a:p>
          <a:r>
            <a:rPr lang="en-US" b="0" u="sng"/>
            <a:t>Strategy as ideas </a:t>
          </a:r>
          <a:r>
            <a:rPr lang="en-US" b="0"/>
            <a:t>– encourage innovation</a:t>
          </a:r>
          <a:endParaRPr lang="en-US"/>
        </a:p>
      </dgm:t>
    </dgm:pt>
    <dgm:pt modelId="{2261F00E-6DC9-4B12-9CFE-42BA7A3DF307}" type="parTrans" cxnId="{29629F29-83C6-4A36-983D-43ED31AE9728}">
      <dgm:prSet/>
      <dgm:spPr/>
      <dgm:t>
        <a:bodyPr/>
        <a:lstStyle/>
        <a:p>
          <a:endParaRPr lang="en-US"/>
        </a:p>
      </dgm:t>
    </dgm:pt>
    <dgm:pt modelId="{1F736031-B10B-46F5-A628-DAD97E59729E}" type="sibTrans" cxnId="{29629F29-83C6-4A36-983D-43ED31AE9728}">
      <dgm:prSet/>
      <dgm:spPr/>
      <dgm:t>
        <a:bodyPr/>
        <a:lstStyle/>
        <a:p>
          <a:endParaRPr lang="en-US"/>
        </a:p>
      </dgm:t>
    </dgm:pt>
    <dgm:pt modelId="{F69FEAC0-122F-224F-AC5D-70DF6BE7B3D7}" type="pres">
      <dgm:prSet presAssocID="{67F7794D-E73D-4C71-BDAE-88897858726D}" presName="vert0" presStyleCnt="0">
        <dgm:presLayoutVars>
          <dgm:dir/>
          <dgm:animOne val="branch"/>
          <dgm:animLvl val="lvl"/>
        </dgm:presLayoutVars>
      </dgm:prSet>
      <dgm:spPr/>
    </dgm:pt>
    <dgm:pt modelId="{3FF62203-7CEF-804D-8034-2DFBD49A58AD}" type="pres">
      <dgm:prSet presAssocID="{66389655-5A5E-4709-ABC4-6EC15CF29ED5}" presName="thickLine" presStyleLbl="alignNode1" presStyleIdx="0" presStyleCnt="3"/>
      <dgm:spPr/>
    </dgm:pt>
    <dgm:pt modelId="{94234E38-32A3-0D48-86AA-11EAD4AD29DD}" type="pres">
      <dgm:prSet presAssocID="{66389655-5A5E-4709-ABC4-6EC15CF29ED5}" presName="horz1" presStyleCnt="0"/>
      <dgm:spPr/>
    </dgm:pt>
    <dgm:pt modelId="{997FE447-72D1-C94D-A7E2-C9C6E9294E9C}" type="pres">
      <dgm:prSet presAssocID="{66389655-5A5E-4709-ABC4-6EC15CF29ED5}" presName="tx1" presStyleLbl="revTx" presStyleIdx="0" presStyleCnt="3"/>
      <dgm:spPr/>
    </dgm:pt>
    <dgm:pt modelId="{C5D7785A-ECF0-5040-AFA1-2BB32B3FA41A}" type="pres">
      <dgm:prSet presAssocID="{66389655-5A5E-4709-ABC4-6EC15CF29ED5}" presName="vert1" presStyleCnt="0"/>
      <dgm:spPr/>
    </dgm:pt>
    <dgm:pt modelId="{85F27688-3C00-3540-90C7-739EA9B34FB4}" type="pres">
      <dgm:prSet presAssocID="{ADB500D1-B795-4754-ABC2-B678AA51DE15}" presName="thickLine" presStyleLbl="alignNode1" presStyleIdx="1" presStyleCnt="3"/>
      <dgm:spPr/>
    </dgm:pt>
    <dgm:pt modelId="{F2BF6074-D0E5-8047-9CDE-E0E40958C3AF}" type="pres">
      <dgm:prSet presAssocID="{ADB500D1-B795-4754-ABC2-B678AA51DE15}" presName="horz1" presStyleCnt="0"/>
      <dgm:spPr/>
    </dgm:pt>
    <dgm:pt modelId="{DB889DE2-F27D-BE4F-A122-252332812578}" type="pres">
      <dgm:prSet presAssocID="{ADB500D1-B795-4754-ABC2-B678AA51DE15}" presName="tx1" presStyleLbl="revTx" presStyleIdx="1" presStyleCnt="3"/>
      <dgm:spPr/>
    </dgm:pt>
    <dgm:pt modelId="{A4AA9571-1E08-764E-891F-C2E4913F4A0A}" type="pres">
      <dgm:prSet presAssocID="{ADB500D1-B795-4754-ABC2-B678AA51DE15}" presName="vert1" presStyleCnt="0"/>
      <dgm:spPr/>
    </dgm:pt>
    <dgm:pt modelId="{86800D7F-3D46-BA4D-B34B-5B8A4CBF3120}" type="pres">
      <dgm:prSet presAssocID="{262E71E2-A03B-4D06-9EAD-2C4B5BE6D2B0}" presName="thickLine" presStyleLbl="alignNode1" presStyleIdx="2" presStyleCnt="3"/>
      <dgm:spPr/>
    </dgm:pt>
    <dgm:pt modelId="{EED01243-D5C9-3243-9066-260050197AE5}" type="pres">
      <dgm:prSet presAssocID="{262E71E2-A03B-4D06-9EAD-2C4B5BE6D2B0}" presName="horz1" presStyleCnt="0"/>
      <dgm:spPr/>
    </dgm:pt>
    <dgm:pt modelId="{0BCCB2DA-0785-3B48-B8CF-5FD1DECB91DB}" type="pres">
      <dgm:prSet presAssocID="{262E71E2-A03B-4D06-9EAD-2C4B5BE6D2B0}" presName="tx1" presStyleLbl="revTx" presStyleIdx="2" presStyleCnt="3"/>
      <dgm:spPr/>
    </dgm:pt>
    <dgm:pt modelId="{60459B91-E05E-6740-8E0A-01FA115F8970}" type="pres">
      <dgm:prSet presAssocID="{262E71E2-A03B-4D06-9EAD-2C4B5BE6D2B0}" presName="vert1" presStyleCnt="0"/>
      <dgm:spPr/>
    </dgm:pt>
  </dgm:ptLst>
  <dgm:cxnLst>
    <dgm:cxn modelId="{29629F29-83C6-4A36-983D-43ED31AE9728}" srcId="{67F7794D-E73D-4C71-BDAE-88897858726D}" destId="{262E71E2-A03B-4D06-9EAD-2C4B5BE6D2B0}" srcOrd="2" destOrd="0" parTransId="{2261F00E-6DC9-4B12-9CFE-42BA7A3DF307}" sibTransId="{1F736031-B10B-46F5-A628-DAD97E59729E}"/>
    <dgm:cxn modelId="{AF8E5E44-5397-4F2B-BA3E-F104ECCC380A}" srcId="{67F7794D-E73D-4C71-BDAE-88897858726D}" destId="{ADB500D1-B795-4754-ABC2-B678AA51DE15}" srcOrd="1" destOrd="0" parTransId="{52263D20-95F7-4951-88E6-3E5FEBADA44F}" sibTransId="{EDD9A4E4-EA73-48A9-98A7-E5766BF256B5}"/>
    <dgm:cxn modelId="{E85DB285-B8B5-774C-843D-02613EF1612B}" type="presOf" srcId="{66389655-5A5E-4709-ABC4-6EC15CF29ED5}" destId="{997FE447-72D1-C94D-A7E2-C9C6E9294E9C}" srcOrd="0" destOrd="0" presId="urn:microsoft.com/office/officeart/2008/layout/LinedList"/>
    <dgm:cxn modelId="{681CAA89-8903-4E9C-9D33-13207641DB80}" srcId="{67F7794D-E73D-4C71-BDAE-88897858726D}" destId="{66389655-5A5E-4709-ABC4-6EC15CF29ED5}" srcOrd="0" destOrd="0" parTransId="{04CEAEDD-F7EB-4A6B-97D2-852D76ECBFC6}" sibTransId="{F2F868CB-1899-47BD-9CB2-ADE3CFB4719E}"/>
    <dgm:cxn modelId="{3F2AD5BD-3A15-C245-809F-C999D37D7460}" type="presOf" srcId="{67F7794D-E73D-4C71-BDAE-88897858726D}" destId="{F69FEAC0-122F-224F-AC5D-70DF6BE7B3D7}" srcOrd="0" destOrd="0" presId="urn:microsoft.com/office/officeart/2008/layout/LinedList"/>
    <dgm:cxn modelId="{7C4429D8-D51D-2443-BCD0-C8A4106F6E6B}" type="presOf" srcId="{262E71E2-A03B-4D06-9EAD-2C4B5BE6D2B0}" destId="{0BCCB2DA-0785-3B48-B8CF-5FD1DECB91DB}" srcOrd="0" destOrd="0" presId="urn:microsoft.com/office/officeart/2008/layout/LinedList"/>
    <dgm:cxn modelId="{0CC6BCFF-FF0C-784C-B0A7-106F608358A9}" type="presOf" srcId="{ADB500D1-B795-4754-ABC2-B678AA51DE15}" destId="{DB889DE2-F27D-BE4F-A122-252332812578}" srcOrd="0" destOrd="0" presId="urn:microsoft.com/office/officeart/2008/layout/LinedList"/>
    <dgm:cxn modelId="{029E901A-4AD2-E94F-B3C9-66212AFAC402}" type="presParOf" srcId="{F69FEAC0-122F-224F-AC5D-70DF6BE7B3D7}" destId="{3FF62203-7CEF-804D-8034-2DFBD49A58AD}" srcOrd="0" destOrd="0" presId="urn:microsoft.com/office/officeart/2008/layout/LinedList"/>
    <dgm:cxn modelId="{CCDDBBFC-31A2-594D-8F3C-608DB85B45FF}" type="presParOf" srcId="{F69FEAC0-122F-224F-AC5D-70DF6BE7B3D7}" destId="{94234E38-32A3-0D48-86AA-11EAD4AD29DD}" srcOrd="1" destOrd="0" presId="urn:microsoft.com/office/officeart/2008/layout/LinedList"/>
    <dgm:cxn modelId="{00FC0370-E90C-AA46-8084-B2450FC0B1E0}" type="presParOf" srcId="{94234E38-32A3-0D48-86AA-11EAD4AD29DD}" destId="{997FE447-72D1-C94D-A7E2-C9C6E9294E9C}" srcOrd="0" destOrd="0" presId="urn:microsoft.com/office/officeart/2008/layout/LinedList"/>
    <dgm:cxn modelId="{5F57CF3B-130F-024A-BDB4-752A24469B50}" type="presParOf" srcId="{94234E38-32A3-0D48-86AA-11EAD4AD29DD}" destId="{C5D7785A-ECF0-5040-AFA1-2BB32B3FA41A}" srcOrd="1" destOrd="0" presId="urn:microsoft.com/office/officeart/2008/layout/LinedList"/>
    <dgm:cxn modelId="{D95A902C-1177-6F4F-BE11-DB306670C46A}" type="presParOf" srcId="{F69FEAC0-122F-224F-AC5D-70DF6BE7B3D7}" destId="{85F27688-3C00-3540-90C7-739EA9B34FB4}" srcOrd="2" destOrd="0" presId="urn:microsoft.com/office/officeart/2008/layout/LinedList"/>
    <dgm:cxn modelId="{FBC17BAE-5220-954E-B1A7-099CCB29EBAC}" type="presParOf" srcId="{F69FEAC0-122F-224F-AC5D-70DF6BE7B3D7}" destId="{F2BF6074-D0E5-8047-9CDE-E0E40958C3AF}" srcOrd="3" destOrd="0" presId="urn:microsoft.com/office/officeart/2008/layout/LinedList"/>
    <dgm:cxn modelId="{69BCDF88-E72D-FC4D-91C5-CEF7DBC4537A}" type="presParOf" srcId="{F2BF6074-D0E5-8047-9CDE-E0E40958C3AF}" destId="{DB889DE2-F27D-BE4F-A122-252332812578}" srcOrd="0" destOrd="0" presId="urn:microsoft.com/office/officeart/2008/layout/LinedList"/>
    <dgm:cxn modelId="{7AB2E7C7-E18B-F64A-A10E-8E9C6429C643}" type="presParOf" srcId="{F2BF6074-D0E5-8047-9CDE-E0E40958C3AF}" destId="{A4AA9571-1E08-764E-891F-C2E4913F4A0A}" srcOrd="1" destOrd="0" presId="urn:microsoft.com/office/officeart/2008/layout/LinedList"/>
    <dgm:cxn modelId="{BBFD8722-2BAE-BD48-8BA7-FFEC0C16F970}" type="presParOf" srcId="{F69FEAC0-122F-224F-AC5D-70DF6BE7B3D7}" destId="{86800D7F-3D46-BA4D-B34B-5B8A4CBF3120}" srcOrd="4" destOrd="0" presId="urn:microsoft.com/office/officeart/2008/layout/LinedList"/>
    <dgm:cxn modelId="{F8AA6791-6B04-6941-8E61-38E8405D6013}" type="presParOf" srcId="{F69FEAC0-122F-224F-AC5D-70DF6BE7B3D7}" destId="{EED01243-D5C9-3243-9066-260050197AE5}" srcOrd="5" destOrd="0" presId="urn:microsoft.com/office/officeart/2008/layout/LinedList"/>
    <dgm:cxn modelId="{65768893-D629-E04A-BF1A-FFEEB875C464}" type="presParOf" srcId="{EED01243-D5C9-3243-9066-260050197AE5}" destId="{0BCCB2DA-0785-3B48-B8CF-5FD1DECB91DB}" srcOrd="0" destOrd="0" presId="urn:microsoft.com/office/officeart/2008/layout/LinedList"/>
    <dgm:cxn modelId="{75667737-85D4-0740-A436-50F07EF70410}" type="presParOf" srcId="{EED01243-D5C9-3243-9066-260050197AE5}" destId="{60459B91-E05E-6740-8E0A-01FA115F897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090CE7-EEE5-407E-B9DA-5E9441AA7076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E2B6DEF-8FBD-4F35-BBA9-03E932B63831}">
      <dgm:prSet custT="1"/>
      <dgm:spPr/>
      <dgm:t>
        <a:bodyPr/>
        <a:lstStyle/>
        <a:p>
          <a:r>
            <a:rPr lang="en-US" sz="1400" b="0" i="0" dirty="0"/>
            <a:t>A broad knowledge of innovation frameworks to analyze competitive landscapes for emerging IT products and services</a:t>
          </a:r>
        </a:p>
        <a:p>
          <a:endParaRPr lang="en-US" sz="1100" dirty="0"/>
        </a:p>
      </dgm:t>
    </dgm:pt>
    <dgm:pt modelId="{342AD274-78FF-4965-A8D2-09E82B9400ED}" type="parTrans" cxnId="{3CF5BABD-E558-4F18-B35D-3592ADD8D417}">
      <dgm:prSet/>
      <dgm:spPr/>
      <dgm:t>
        <a:bodyPr/>
        <a:lstStyle/>
        <a:p>
          <a:endParaRPr lang="en-US"/>
        </a:p>
      </dgm:t>
    </dgm:pt>
    <dgm:pt modelId="{92FF81EB-55DF-46F9-A958-342A467E6F83}" type="sibTrans" cxnId="{3CF5BABD-E558-4F18-B35D-3592ADD8D417}">
      <dgm:prSet/>
      <dgm:spPr/>
      <dgm:t>
        <a:bodyPr/>
        <a:lstStyle/>
        <a:p>
          <a:endParaRPr lang="en-US"/>
        </a:p>
      </dgm:t>
    </dgm:pt>
    <dgm:pt modelId="{FBD27D91-5068-2047-A0ED-C72A70933354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400" b="0" i="0" dirty="0"/>
            <a:t>Ability to compare IT governance models in single and multiple contexts</a:t>
          </a:r>
        </a:p>
        <a:p>
          <a:pPr>
            <a:buFont typeface="Arial" panose="020B0604020202020204" pitchFamily="34" charset="0"/>
            <a:buChar char="•"/>
          </a:pPr>
          <a:endParaRPr lang="en-US" sz="1100" dirty="0"/>
        </a:p>
      </dgm:t>
    </dgm:pt>
    <dgm:pt modelId="{ADD9B580-B4CC-244E-BDC0-3EC0C12D42AB}" type="parTrans" cxnId="{245C8578-D11A-0247-BEE8-53919973958F}">
      <dgm:prSet/>
      <dgm:spPr/>
      <dgm:t>
        <a:bodyPr/>
        <a:lstStyle/>
        <a:p>
          <a:endParaRPr lang="en-US"/>
        </a:p>
      </dgm:t>
    </dgm:pt>
    <dgm:pt modelId="{EFC65112-35CE-B846-9DF9-288227685C5D}" type="sibTrans" cxnId="{245C8578-D11A-0247-BEE8-53919973958F}">
      <dgm:prSet/>
      <dgm:spPr/>
      <dgm:t>
        <a:bodyPr/>
        <a:lstStyle/>
        <a:p>
          <a:endParaRPr lang="en-US"/>
        </a:p>
      </dgm:t>
    </dgm:pt>
    <dgm:pt modelId="{D345CC2B-A64C-0F4D-87AF-1386C4F976C7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400" b="0" i="0" dirty="0"/>
            <a:t>Ability to analyze disruptive potential of technology, assess its transformative impact on standard business practices and formulate appropriate responses for an organization</a:t>
          </a:r>
        </a:p>
        <a:p>
          <a:pPr>
            <a:buFont typeface="Arial" panose="020B0604020202020204" pitchFamily="34" charset="0"/>
            <a:buChar char="•"/>
          </a:pPr>
          <a:endParaRPr lang="en-US" sz="1100" dirty="0"/>
        </a:p>
      </dgm:t>
    </dgm:pt>
    <dgm:pt modelId="{7EB37CF8-F465-1D4A-A49D-D1910670CF73}" type="parTrans" cxnId="{78BEEC14-31ED-B543-992C-C86945E96134}">
      <dgm:prSet/>
      <dgm:spPr/>
      <dgm:t>
        <a:bodyPr/>
        <a:lstStyle/>
        <a:p>
          <a:endParaRPr lang="en-US"/>
        </a:p>
      </dgm:t>
    </dgm:pt>
    <dgm:pt modelId="{9BFAD409-AEAF-A64B-B3C3-987185D57C88}" type="sibTrans" cxnId="{78BEEC14-31ED-B543-992C-C86945E96134}">
      <dgm:prSet/>
      <dgm:spPr/>
      <dgm:t>
        <a:bodyPr/>
        <a:lstStyle/>
        <a:p>
          <a:endParaRPr lang="en-US"/>
        </a:p>
      </dgm:t>
    </dgm:pt>
    <dgm:pt modelId="{832B3AB8-CFB2-8047-A943-EBE87FF02C9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400" b="0" i="0" dirty="0"/>
            <a:t>Proficiency to create a business case for the value of an IT initiative or investment</a:t>
          </a:r>
        </a:p>
        <a:p>
          <a:pPr>
            <a:buFont typeface="Arial" panose="020B0604020202020204" pitchFamily="34" charset="0"/>
            <a:buChar char="•"/>
          </a:pPr>
          <a:endParaRPr lang="en-US" sz="1100" dirty="0"/>
        </a:p>
      </dgm:t>
    </dgm:pt>
    <dgm:pt modelId="{BE7E1BE9-74D1-E74E-9F61-CEFFD8B7AD9D}" type="parTrans" cxnId="{3225FFAB-81DC-1D47-ACB0-2AC3A8CB74CB}">
      <dgm:prSet/>
      <dgm:spPr/>
      <dgm:t>
        <a:bodyPr/>
        <a:lstStyle/>
        <a:p>
          <a:endParaRPr lang="en-US"/>
        </a:p>
      </dgm:t>
    </dgm:pt>
    <dgm:pt modelId="{570F13CD-A700-0445-9794-0D548ABF0EF2}" type="sibTrans" cxnId="{3225FFAB-81DC-1D47-ACB0-2AC3A8CB74CB}">
      <dgm:prSet/>
      <dgm:spPr/>
      <dgm:t>
        <a:bodyPr/>
        <a:lstStyle/>
        <a:p>
          <a:endParaRPr lang="en-US"/>
        </a:p>
      </dgm:t>
    </dgm:pt>
    <dgm:pt modelId="{C40D6EBB-9784-E045-ACAC-FB241CBE24DD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400" b="0" i="0" dirty="0"/>
            <a:t>Ability to identify the components of enterprise information architecture and its strategic role in the organization</a:t>
          </a:r>
          <a:endParaRPr lang="en-US" sz="1400" dirty="0"/>
        </a:p>
      </dgm:t>
    </dgm:pt>
    <dgm:pt modelId="{8CABCD63-A519-004E-B8AA-3BA76B45A274}" type="parTrans" cxnId="{4846C82E-0B1D-294F-BB11-D37325481CD5}">
      <dgm:prSet/>
      <dgm:spPr/>
      <dgm:t>
        <a:bodyPr/>
        <a:lstStyle/>
        <a:p>
          <a:endParaRPr lang="en-US"/>
        </a:p>
      </dgm:t>
    </dgm:pt>
    <dgm:pt modelId="{4F774566-6634-F74E-A248-D28593521F8D}" type="sibTrans" cxnId="{4846C82E-0B1D-294F-BB11-D37325481CD5}">
      <dgm:prSet/>
      <dgm:spPr/>
      <dgm:t>
        <a:bodyPr/>
        <a:lstStyle/>
        <a:p>
          <a:endParaRPr lang="en-US"/>
        </a:p>
      </dgm:t>
    </dgm:pt>
    <dgm:pt modelId="{959BEE39-6ED7-E844-9CF6-815E777E8B16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400" dirty="0"/>
            <a:t>Ability to use appropriate tools to analyze datasets, produce results and interpret same.</a:t>
          </a:r>
        </a:p>
        <a:p>
          <a:pPr>
            <a:buFont typeface="Arial" panose="020B0604020202020204" pitchFamily="34" charset="0"/>
            <a:buChar char="•"/>
          </a:pPr>
          <a:endParaRPr lang="en-US" sz="1100" dirty="0"/>
        </a:p>
        <a:p>
          <a:pPr>
            <a:buFont typeface="Arial" panose="020B0604020202020204" pitchFamily="34" charset="0"/>
            <a:buChar char="•"/>
          </a:pPr>
          <a:endParaRPr lang="en-US" sz="1100" dirty="0"/>
        </a:p>
      </dgm:t>
    </dgm:pt>
    <dgm:pt modelId="{675B7E65-77E4-A54C-AA2C-853BDE385111}" type="parTrans" cxnId="{3C2EE4A7-9470-8E4F-A296-596C530E8E03}">
      <dgm:prSet/>
      <dgm:spPr/>
      <dgm:t>
        <a:bodyPr/>
        <a:lstStyle/>
        <a:p>
          <a:endParaRPr lang="en-US"/>
        </a:p>
      </dgm:t>
    </dgm:pt>
    <dgm:pt modelId="{14AECEA4-26BF-2249-B7D1-DCC13D4A114E}" type="sibTrans" cxnId="{3C2EE4A7-9470-8E4F-A296-596C530E8E03}">
      <dgm:prSet/>
      <dgm:spPr/>
      <dgm:t>
        <a:bodyPr/>
        <a:lstStyle/>
        <a:p>
          <a:endParaRPr lang="en-US"/>
        </a:p>
      </dgm:t>
    </dgm:pt>
    <dgm:pt modelId="{16974D90-D41E-DE4C-8692-9B69D5F2DBC9}" type="pres">
      <dgm:prSet presAssocID="{A3090CE7-EEE5-407E-B9DA-5E9441AA7076}" presName="vert0" presStyleCnt="0">
        <dgm:presLayoutVars>
          <dgm:dir/>
          <dgm:animOne val="branch"/>
          <dgm:animLvl val="lvl"/>
        </dgm:presLayoutVars>
      </dgm:prSet>
      <dgm:spPr/>
    </dgm:pt>
    <dgm:pt modelId="{CA747508-E87E-6245-8CBD-374EB3F7E3BD}" type="pres">
      <dgm:prSet presAssocID="{FE2B6DEF-8FBD-4F35-BBA9-03E932B63831}" presName="thickLine" presStyleLbl="alignNode1" presStyleIdx="0" presStyleCnt="6"/>
      <dgm:spPr/>
    </dgm:pt>
    <dgm:pt modelId="{A18D29DC-DBE2-864F-9249-BC4E0B8714E8}" type="pres">
      <dgm:prSet presAssocID="{FE2B6DEF-8FBD-4F35-BBA9-03E932B63831}" presName="horz1" presStyleCnt="0"/>
      <dgm:spPr/>
    </dgm:pt>
    <dgm:pt modelId="{51F119CF-2488-AB43-8FB7-12A376AAFA61}" type="pres">
      <dgm:prSet presAssocID="{FE2B6DEF-8FBD-4F35-BBA9-03E932B63831}" presName="tx1" presStyleLbl="revTx" presStyleIdx="0" presStyleCnt="6" custScaleY="87330"/>
      <dgm:spPr/>
    </dgm:pt>
    <dgm:pt modelId="{7B1BF71A-A80E-214C-A631-E8E551E3E235}" type="pres">
      <dgm:prSet presAssocID="{FE2B6DEF-8FBD-4F35-BBA9-03E932B63831}" presName="vert1" presStyleCnt="0"/>
      <dgm:spPr/>
    </dgm:pt>
    <dgm:pt modelId="{398C1900-D4E1-F340-BB9C-49EB93EB8821}" type="pres">
      <dgm:prSet presAssocID="{FBD27D91-5068-2047-A0ED-C72A70933354}" presName="thickLine" presStyleLbl="alignNode1" presStyleIdx="1" presStyleCnt="6"/>
      <dgm:spPr/>
    </dgm:pt>
    <dgm:pt modelId="{B118A09A-F4F1-2F4A-954A-D7B2F830B72C}" type="pres">
      <dgm:prSet presAssocID="{FBD27D91-5068-2047-A0ED-C72A70933354}" presName="horz1" presStyleCnt="0"/>
      <dgm:spPr/>
    </dgm:pt>
    <dgm:pt modelId="{A87785EA-127F-9E4B-85F1-C114B8E08ED6}" type="pres">
      <dgm:prSet presAssocID="{FBD27D91-5068-2047-A0ED-C72A70933354}" presName="tx1" presStyleLbl="revTx" presStyleIdx="1" presStyleCnt="6" custScaleY="132735"/>
      <dgm:spPr/>
    </dgm:pt>
    <dgm:pt modelId="{6585DCF6-BAE8-DB44-9075-B2B320038E36}" type="pres">
      <dgm:prSet presAssocID="{FBD27D91-5068-2047-A0ED-C72A70933354}" presName="vert1" presStyleCnt="0"/>
      <dgm:spPr/>
    </dgm:pt>
    <dgm:pt modelId="{FEC6DA00-76A8-3B41-BB3E-F55AAD646E9B}" type="pres">
      <dgm:prSet presAssocID="{D345CC2B-A64C-0F4D-87AF-1386C4F976C7}" presName="thickLine" presStyleLbl="alignNode1" presStyleIdx="2" presStyleCnt="6"/>
      <dgm:spPr/>
    </dgm:pt>
    <dgm:pt modelId="{51F83053-28F3-7547-B312-5D3EE0EF2708}" type="pres">
      <dgm:prSet presAssocID="{D345CC2B-A64C-0F4D-87AF-1386C4F976C7}" presName="horz1" presStyleCnt="0"/>
      <dgm:spPr/>
    </dgm:pt>
    <dgm:pt modelId="{03B3F0E1-10B4-C744-A567-4065B84E1109}" type="pres">
      <dgm:prSet presAssocID="{D345CC2B-A64C-0F4D-87AF-1386C4F976C7}" presName="tx1" presStyleLbl="revTx" presStyleIdx="2" presStyleCnt="6"/>
      <dgm:spPr/>
    </dgm:pt>
    <dgm:pt modelId="{0F41AD2F-FBAF-2145-A79C-DB852A0B76D2}" type="pres">
      <dgm:prSet presAssocID="{D345CC2B-A64C-0F4D-87AF-1386C4F976C7}" presName="vert1" presStyleCnt="0"/>
      <dgm:spPr/>
    </dgm:pt>
    <dgm:pt modelId="{0A77DCD5-B7FC-354F-8A10-D7C781D75EA2}" type="pres">
      <dgm:prSet presAssocID="{832B3AB8-CFB2-8047-A943-EBE87FF02C93}" presName="thickLine" presStyleLbl="alignNode1" presStyleIdx="3" presStyleCnt="6"/>
      <dgm:spPr/>
    </dgm:pt>
    <dgm:pt modelId="{2CD91518-B206-D44D-9063-7BA02EEB2028}" type="pres">
      <dgm:prSet presAssocID="{832B3AB8-CFB2-8047-A943-EBE87FF02C93}" presName="horz1" presStyleCnt="0"/>
      <dgm:spPr/>
    </dgm:pt>
    <dgm:pt modelId="{2592FFB7-F9BE-FE4B-B349-5E8DE9177534}" type="pres">
      <dgm:prSet presAssocID="{832B3AB8-CFB2-8047-A943-EBE87FF02C93}" presName="tx1" presStyleLbl="revTx" presStyleIdx="3" presStyleCnt="6"/>
      <dgm:spPr/>
    </dgm:pt>
    <dgm:pt modelId="{C423F019-1446-434F-8A50-64387202D4B5}" type="pres">
      <dgm:prSet presAssocID="{832B3AB8-CFB2-8047-A943-EBE87FF02C93}" presName="vert1" presStyleCnt="0"/>
      <dgm:spPr/>
    </dgm:pt>
    <dgm:pt modelId="{4C90BC55-2740-814B-AF42-F2BE156A2B04}" type="pres">
      <dgm:prSet presAssocID="{C40D6EBB-9784-E045-ACAC-FB241CBE24DD}" presName="thickLine" presStyleLbl="alignNode1" presStyleIdx="4" presStyleCnt="6"/>
      <dgm:spPr/>
    </dgm:pt>
    <dgm:pt modelId="{2AC62FE5-C69D-3D4A-A1A2-C5F4B894E300}" type="pres">
      <dgm:prSet presAssocID="{C40D6EBB-9784-E045-ACAC-FB241CBE24DD}" presName="horz1" presStyleCnt="0"/>
      <dgm:spPr/>
    </dgm:pt>
    <dgm:pt modelId="{6B420C56-F997-FE4D-BC83-D2C9E8DFC2EF}" type="pres">
      <dgm:prSet presAssocID="{C40D6EBB-9784-E045-ACAC-FB241CBE24DD}" presName="tx1" presStyleLbl="revTx" presStyleIdx="4" presStyleCnt="6"/>
      <dgm:spPr/>
    </dgm:pt>
    <dgm:pt modelId="{E28C159C-1C5D-1E41-B877-5EA24039E35C}" type="pres">
      <dgm:prSet presAssocID="{C40D6EBB-9784-E045-ACAC-FB241CBE24DD}" presName="vert1" presStyleCnt="0"/>
      <dgm:spPr/>
    </dgm:pt>
    <dgm:pt modelId="{08BF2D8A-1BAC-B144-83F8-157C53E64628}" type="pres">
      <dgm:prSet presAssocID="{959BEE39-6ED7-E844-9CF6-815E777E8B16}" presName="thickLine" presStyleLbl="alignNode1" presStyleIdx="5" presStyleCnt="6"/>
      <dgm:spPr/>
    </dgm:pt>
    <dgm:pt modelId="{436BE08A-64A0-7B47-AE42-72D932E2A0A8}" type="pres">
      <dgm:prSet presAssocID="{959BEE39-6ED7-E844-9CF6-815E777E8B16}" presName="horz1" presStyleCnt="0"/>
      <dgm:spPr/>
    </dgm:pt>
    <dgm:pt modelId="{7074F1B8-40DC-3840-A088-A6BE8B052582}" type="pres">
      <dgm:prSet presAssocID="{959BEE39-6ED7-E844-9CF6-815E777E8B16}" presName="tx1" presStyleLbl="revTx" presStyleIdx="5" presStyleCnt="6"/>
      <dgm:spPr/>
    </dgm:pt>
    <dgm:pt modelId="{92484505-7CD3-404C-A71F-883A2ABEE114}" type="pres">
      <dgm:prSet presAssocID="{959BEE39-6ED7-E844-9CF6-815E777E8B16}" presName="vert1" presStyleCnt="0"/>
      <dgm:spPr/>
    </dgm:pt>
  </dgm:ptLst>
  <dgm:cxnLst>
    <dgm:cxn modelId="{E9B21411-FEBD-A849-9240-0EB9FC3DC8AA}" type="presOf" srcId="{FE2B6DEF-8FBD-4F35-BBA9-03E932B63831}" destId="{51F119CF-2488-AB43-8FB7-12A376AAFA61}" srcOrd="0" destOrd="0" presId="urn:microsoft.com/office/officeart/2008/layout/LinedList"/>
    <dgm:cxn modelId="{78BEEC14-31ED-B543-992C-C86945E96134}" srcId="{A3090CE7-EEE5-407E-B9DA-5E9441AA7076}" destId="{D345CC2B-A64C-0F4D-87AF-1386C4F976C7}" srcOrd="2" destOrd="0" parTransId="{7EB37CF8-F465-1D4A-A49D-D1910670CF73}" sibTransId="{9BFAD409-AEAF-A64B-B3C3-987185D57C88}"/>
    <dgm:cxn modelId="{4846C82E-0B1D-294F-BB11-D37325481CD5}" srcId="{A3090CE7-EEE5-407E-B9DA-5E9441AA7076}" destId="{C40D6EBB-9784-E045-ACAC-FB241CBE24DD}" srcOrd="4" destOrd="0" parTransId="{8CABCD63-A519-004E-B8AA-3BA76B45A274}" sibTransId="{4F774566-6634-F74E-A248-D28593521F8D}"/>
    <dgm:cxn modelId="{245C8578-D11A-0247-BEE8-53919973958F}" srcId="{A3090CE7-EEE5-407E-B9DA-5E9441AA7076}" destId="{FBD27D91-5068-2047-A0ED-C72A70933354}" srcOrd="1" destOrd="0" parTransId="{ADD9B580-B4CC-244E-BDC0-3EC0C12D42AB}" sibTransId="{EFC65112-35CE-B846-9DF9-288227685C5D}"/>
    <dgm:cxn modelId="{8A5E4280-C8D7-9942-9475-8D3EEBED6749}" type="presOf" srcId="{A3090CE7-EEE5-407E-B9DA-5E9441AA7076}" destId="{16974D90-D41E-DE4C-8692-9B69D5F2DBC9}" srcOrd="0" destOrd="0" presId="urn:microsoft.com/office/officeart/2008/layout/LinedList"/>
    <dgm:cxn modelId="{AAB02294-48C8-6644-9AC6-F77125112436}" type="presOf" srcId="{959BEE39-6ED7-E844-9CF6-815E777E8B16}" destId="{7074F1B8-40DC-3840-A088-A6BE8B052582}" srcOrd="0" destOrd="0" presId="urn:microsoft.com/office/officeart/2008/layout/LinedList"/>
    <dgm:cxn modelId="{13B7FF9F-90B6-5F46-98C1-1FA9197DFF01}" type="presOf" srcId="{D345CC2B-A64C-0F4D-87AF-1386C4F976C7}" destId="{03B3F0E1-10B4-C744-A567-4065B84E1109}" srcOrd="0" destOrd="0" presId="urn:microsoft.com/office/officeart/2008/layout/LinedList"/>
    <dgm:cxn modelId="{CD9813A1-3EA1-AA43-BA4E-69188DF934F6}" type="presOf" srcId="{FBD27D91-5068-2047-A0ED-C72A70933354}" destId="{A87785EA-127F-9E4B-85F1-C114B8E08ED6}" srcOrd="0" destOrd="0" presId="urn:microsoft.com/office/officeart/2008/layout/LinedList"/>
    <dgm:cxn modelId="{3C2EE4A7-9470-8E4F-A296-596C530E8E03}" srcId="{A3090CE7-EEE5-407E-B9DA-5E9441AA7076}" destId="{959BEE39-6ED7-E844-9CF6-815E777E8B16}" srcOrd="5" destOrd="0" parTransId="{675B7E65-77E4-A54C-AA2C-853BDE385111}" sibTransId="{14AECEA4-26BF-2249-B7D1-DCC13D4A114E}"/>
    <dgm:cxn modelId="{3225FFAB-81DC-1D47-ACB0-2AC3A8CB74CB}" srcId="{A3090CE7-EEE5-407E-B9DA-5E9441AA7076}" destId="{832B3AB8-CFB2-8047-A943-EBE87FF02C93}" srcOrd="3" destOrd="0" parTransId="{BE7E1BE9-74D1-E74E-9F61-CEFFD8B7AD9D}" sibTransId="{570F13CD-A700-0445-9794-0D548ABF0EF2}"/>
    <dgm:cxn modelId="{3CF5BABD-E558-4F18-B35D-3592ADD8D417}" srcId="{A3090CE7-EEE5-407E-B9DA-5E9441AA7076}" destId="{FE2B6DEF-8FBD-4F35-BBA9-03E932B63831}" srcOrd="0" destOrd="0" parTransId="{342AD274-78FF-4965-A8D2-09E82B9400ED}" sibTransId="{92FF81EB-55DF-46F9-A958-342A467E6F83}"/>
    <dgm:cxn modelId="{0BA185C8-D33E-FC4F-A0FB-B5A2FA2EE4FB}" type="presOf" srcId="{C40D6EBB-9784-E045-ACAC-FB241CBE24DD}" destId="{6B420C56-F997-FE4D-BC83-D2C9E8DFC2EF}" srcOrd="0" destOrd="0" presId="urn:microsoft.com/office/officeart/2008/layout/LinedList"/>
    <dgm:cxn modelId="{355F0DCD-106E-2E44-B450-0A769AE76CE6}" type="presOf" srcId="{832B3AB8-CFB2-8047-A943-EBE87FF02C93}" destId="{2592FFB7-F9BE-FE4B-B349-5E8DE9177534}" srcOrd="0" destOrd="0" presId="urn:microsoft.com/office/officeart/2008/layout/LinedList"/>
    <dgm:cxn modelId="{01C91C16-E061-974A-82A1-F959CFE4122A}" type="presParOf" srcId="{16974D90-D41E-DE4C-8692-9B69D5F2DBC9}" destId="{CA747508-E87E-6245-8CBD-374EB3F7E3BD}" srcOrd="0" destOrd="0" presId="urn:microsoft.com/office/officeart/2008/layout/LinedList"/>
    <dgm:cxn modelId="{6312AF04-4FFB-3A44-9E97-3F8CD87D9CE0}" type="presParOf" srcId="{16974D90-D41E-DE4C-8692-9B69D5F2DBC9}" destId="{A18D29DC-DBE2-864F-9249-BC4E0B8714E8}" srcOrd="1" destOrd="0" presId="urn:microsoft.com/office/officeart/2008/layout/LinedList"/>
    <dgm:cxn modelId="{7DEDB22E-46C3-284D-81C9-5A513E2DBAD6}" type="presParOf" srcId="{A18D29DC-DBE2-864F-9249-BC4E0B8714E8}" destId="{51F119CF-2488-AB43-8FB7-12A376AAFA61}" srcOrd="0" destOrd="0" presId="urn:microsoft.com/office/officeart/2008/layout/LinedList"/>
    <dgm:cxn modelId="{CB2E908F-B55C-CE4A-8F81-F88C9680B302}" type="presParOf" srcId="{A18D29DC-DBE2-864F-9249-BC4E0B8714E8}" destId="{7B1BF71A-A80E-214C-A631-E8E551E3E235}" srcOrd="1" destOrd="0" presId="urn:microsoft.com/office/officeart/2008/layout/LinedList"/>
    <dgm:cxn modelId="{F37C65D4-359C-AB41-AB23-9623E74858BA}" type="presParOf" srcId="{16974D90-D41E-DE4C-8692-9B69D5F2DBC9}" destId="{398C1900-D4E1-F340-BB9C-49EB93EB8821}" srcOrd="2" destOrd="0" presId="urn:microsoft.com/office/officeart/2008/layout/LinedList"/>
    <dgm:cxn modelId="{13EAB71A-E5CD-BE4D-997D-7DFFA63C81CC}" type="presParOf" srcId="{16974D90-D41E-DE4C-8692-9B69D5F2DBC9}" destId="{B118A09A-F4F1-2F4A-954A-D7B2F830B72C}" srcOrd="3" destOrd="0" presId="urn:microsoft.com/office/officeart/2008/layout/LinedList"/>
    <dgm:cxn modelId="{70564031-E41E-DE4B-9FA1-F8E388515237}" type="presParOf" srcId="{B118A09A-F4F1-2F4A-954A-D7B2F830B72C}" destId="{A87785EA-127F-9E4B-85F1-C114B8E08ED6}" srcOrd="0" destOrd="0" presId="urn:microsoft.com/office/officeart/2008/layout/LinedList"/>
    <dgm:cxn modelId="{E66A5C2C-7BD9-274E-B76F-F151DA0DE872}" type="presParOf" srcId="{B118A09A-F4F1-2F4A-954A-D7B2F830B72C}" destId="{6585DCF6-BAE8-DB44-9075-B2B320038E36}" srcOrd="1" destOrd="0" presId="urn:microsoft.com/office/officeart/2008/layout/LinedList"/>
    <dgm:cxn modelId="{F628E07C-E9C2-AB43-AA59-C1B1EDD4E0FE}" type="presParOf" srcId="{16974D90-D41E-DE4C-8692-9B69D5F2DBC9}" destId="{FEC6DA00-76A8-3B41-BB3E-F55AAD646E9B}" srcOrd="4" destOrd="0" presId="urn:microsoft.com/office/officeart/2008/layout/LinedList"/>
    <dgm:cxn modelId="{459ECA71-F7E4-4544-BC98-CAB3D0123F46}" type="presParOf" srcId="{16974D90-D41E-DE4C-8692-9B69D5F2DBC9}" destId="{51F83053-28F3-7547-B312-5D3EE0EF2708}" srcOrd="5" destOrd="0" presId="urn:microsoft.com/office/officeart/2008/layout/LinedList"/>
    <dgm:cxn modelId="{87DD6681-5E70-154C-AFE5-28FBD0CC6A8D}" type="presParOf" srcId="{51F83053-28F3-7547-B312-5D3EE0EF2708}" destId="{03B3F0E1-10B4-C744-A567-4065B84E1109}" srcOrd="0" destOrd="0" presId="urn:microsoft.com/office/officeart/2008/layout/LinedList"/>
    <dgm:cxn modelId="{845B3AD7-078B-5040-AD22-9D003ABF363C}" type="presParOf" srcId="{51F83053-28F3-7547-B312-5D3EE0EF2708}" destId="{0F41AD2F-FBAF-2145-A79C-DB852A0B76D2}" srcOrd="1" destOrd="0" presId="urn:microsoft.com/office/officeart/2008/layout/LinedList"/>
    <dgm:cxn modelId="{27AC2428-1540-1847-83D8-CBDF6BE6BA50}" type="presParOf" srcId="{16974D90-D41E-DE4C-8692-9B69D5F2DBC9}" destId="{0A77DCD5-B7FC-354F-8A10-D7C781D75EA2}" srcOrd="6" destOrd="0" presId="urn:microsoft.com/office/officeart/2008/layout/LinedList"/>
    <dgm:cxn modelId="{55A64011-3497-EB4A-AD77-E1CC95C58B23}" type="presParOf" srcId="{16974D90-D41E-DE4C-8692-9B69D5F2DBC9}" destId="{2CD91518-B206-D44D-9063-7BA02EEB2028}" srcOrd="7" destOrd="0" presId="urn:microsoft.com/office/officeart/2008/layout/LinedList"/>
    <dgm:cxn modelId="{AB6EC793-F8BB-1541-B086-C3C024F6FDCC}" type="presParOf" srcId="{2CD91518-B206-D44D-9063-7BA02EEB2028}" destId="{2592FFB7-F9BE-FE4B-B349-5E8DE9177534}" srcOrd="0" destOrd="0" presId="urn:microsoft.com/office/officeart/2008/layout/LinedList"/>
    <dgm:cxn modelId="{3B68E916-BB68-6848-8306-B26E7525E52A}" type="presParOf" srcId="{2CD91518-B206-D44D-9063-7BA02EEB2028}" destId="{C423F019-1446-434F-8A50-64387202D4B5}" srcOrd="1" destOrd="0" presId="urn:microsoft.com/office/officeart/2008/layout/LinedList"/>
    <dgm:cxn modelId="{FE5C1BA3-F1E0-EF4C-80D8-B5AA25841E52}" type="presParOf" srcId="{16974D90-D41E-DE4C-8692-9B69D5F2DBC9}" destId="{4C90BC55-2740-814B-AF42-F2BE156A2B04}" srcOrd="8" destOrd="0" presId="urn:microsoft.com/office/officeart/2008/layout/LinedList"/>
    <dgm:cxn modelId="{B4E65EF4-0DBF-C143-B697-8853DA5C52FC}" type="presParOf" srcId="{16974D90-D41E-DE4C-8692-9B69D5F2DBC9}" destId="{2AC62FE5-C69D-3D4A-A1A2-C5F4B894E300}" srcOrd="9" destOrd="0" presId="urn:microsoft.com/office/officeart/2008/layout/LinedList"/>
    <dgm:cxn modelId="{9A0B3C74-33E5-7B43-9078-0FFF40E1024B}" type="presParOf" srcId="{2AC62FE5-C69D-3D4A-A1A2-C5F4B894E300}" destId="{6B420C56-F997-FE4D-BC83-D2C9E8DFC2EF}" srcOrd="0" destOrd="0" presId="urn:microsoft.com/office/officeart/2008/layout/LinedList"/>
    <dgm:cxn modelId="{50C8CAF2-BBB3-7F40-A4AF-0B3C53D12794}" type="presParOf" srcId="{2AC62FE5-C69D-3D4A-A1A2-C5F4B894E300}" destId="{E28C159C-1C5D-1E41-B877-5EA24039E35C}" srcOrd="1" destOrd="0" presId="urn:microsoft.com/office/officeart/2008/layout/LinedList"/>
    <dgm:cxn modelId="{683A44E8-3788-514E-87CC-4C4E0580F099}" type="presParOf" srcId="{16974D90-D41E-DE4C-8692-9B69D5F2DBC9}" destId="{08BF2D8A-1BAC-B144-83F8-157C53E64628}" srcOrd="10" destOrd="0" presId="urn:microsoft.com/office/officeart/2008/layout/LinedList"/>
    <dgm:cxn modelId="{A33813D2-629E-0745-B113-53883BADD3B2}" type="presParOf" srcId="{16974D90-D41E-DE4C-8692-9B69D5F2DBC9}" destId="{436BE08A-64A0-7B47-AE42-72D932E2A0A8}" srcOrd="11" destOrd="0" presId="urn:microsoft.com/office/officeart/2008/layout/LinedList"/>
    <dgm:cxn modelId="{66258A79-F9F4-6345-AE8E-2F6785628EF0}" type="presParOf" srcId="{436BE08A-64A0-7B47-AE42-72D932E2A0A8}" destId="{7074F1B8-40DC-3840-A088-A6BE8B052582}" srcOrd="0" destOrd="0" presId="urn:microsoft.com/office/officeart/2008/layout/LinedList"/>
    <dgm:cxn modelId="{0AEF59A4-BCA7-3B48-B677-E1AACA2835D4}" type="presParOf" srcId="{436BE08A-64A0-7B47-AE42-72D932E2A0A8}" destId="{92484505-7CD3-404C-A71F-883A2ABEE11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83D3508-DC96-4183-9EA5-FDD8955F3C83}" type="doc">
      <dgm:prSet loTypeId="urn:microsoft.com/office/officeart/2005/8/layout/hierarchy1" loCatId="hierarchy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F4F901A-5D93-42F9-88B8-003AFF7A9125}">
      <dgm:prSet/>
      <dgm:spPr/>
      <dgm:t>
        <a:bodyPr/>
        <a:lstStyle/>
        <a:p>
          <a:r>
            <a:rPr lang="en-GB"/>
            <a:t>What is data?</a:t>
          </a:r>
          <a:endParaRPr lang="en-US"/>
        </a:p>
      </dgm:t>
    </dgm:pt>
    <dgm:pt modelId="{4C404DC5-EA8B-4F0D-B3A5-A373B4E2B564}" type="parTrans" cxnId="{E42049E9-BBFD-49B8-B8C6-1E591A37B5EC}">
      <dgm:prSet/>
      <dgm:spPr/>
      <dgm:t>
        <a:bodyPr/>
        <a:lstStyle/>
        <a:p>
          <a:endParaRPr lang="en-US"/>
        </a:p>
      </dgm:t>
    </dgm:pt>
    <dgm:pt modelId="{8E270383-CCEA-4889-85AD-FBAA35BF71FB}" type="sibTrans" cxnId="{E42049E9-BBFD-49B8-B8C6-1E591A37B5EC}">
      <dgm:prSet/>
      <dgm:spPr/>
      <dgm:t>
        <a:bodyPr/>
        <a:lstStyle/>
        <a:p>
          <a:endParaRPr lang="en-US"/>
        </a:p>
      </dgm:t>
    </dgm:pt>
    <dgm:pt modelId="{F5ECB99C-5355-4A06-A708-90B112227E5D}">
      <dgm:prSet/>
      <dgm:spPr/>
      <dgm:t>
        <a:bodyPr/>
        <a:lstStyle/>
        <a:p>
          <a:r>
            <a:rPr lang="en-GB"/>
            <a:t>What is information?</a:t>
          </a:r>
          <a:endParaRPr lang="en-US"/>
        </a:p>
      </dgm:t>
    </dgm:pt>
    <dgm:pt modelId="{75E99B52-B572-4B53-9165-1D48584D6819}" type="parTrans" cxnId="{8CBF2D52-E4A0-4A59-BB36-CD42DEE97B97}">
      <dgm:prSet/>
      <dgm:spPr/>
      <dgm:t>
        <a:bodyPr/>
        <a:lstStyle/>
        <a:p>
          <a:endParaRPr lang="en-US"/>
        </a:p>
      </dgm:t>
    </dgm:pt>
    <dgm:pt modelId="{F6B50066-D63C-431D-94A5-27AF384DC884}" type="sibTrans" cxnId="{8CBF2D52-E4A0-4A59-BB36-CD42DEE97B97}">
      <dgm:prSet/>
      <dgm:spPr/>
      <dgm:t>
        <a:bodyPr/>
        <a:lstStyle/>
        <a:p>
          <a:endParaRPr lang="en-US"/>
        </a:p>
      </dgm:t>
    </dgm:pt>
    <dgm:pt modelId="{58CA40B3-1A83-45CA-9FBB-7F38D081F4B8}">
      <dgm:prSet/>
      <dgm:spPr/>
      <dgm:t>
        <a:bodyPr/>
        <a:lstStyle/>
        <a:p>
          <a:r>
            <a:rPr lang="en-GB"/>
            <a:t>What is a system?</a:t>
          </a:r>
          <a:endParaRPr lang="en-US"/>
        </a:p>
      </dgm:t>
    </dgm:pt>
    <dgm:pt modelId="{A8FB3559-820D-4750-B936-3BD2945D6CEB}" type="parTrans" cxnId="{4D5AEBDB-6E33-480D-9A5D-B1912CA31451}">
      <dgm:prSet/>
      <dgm:spPr/>
      <dgm:t>
        <a:bodyPr/>
        <a:lstStyle/>
        <a:p>
          <a:endParaRPr lang="en-US"/>
        </a:p>
      </dgm:t>
    </dgm:pt>
    <dgm:pt modelId="{64E1FCE8-DE1A-4D30-949F-4E17D63E9AAB}" type="sibTrans" cxnId="{4D5AEBDB-6E33-480D-9A5D-B1912CA31451}">
      <dgm:prSet/>
      <dgm:spPr/>
      <dgm:t>
        <a:bodyPr/>
        <a:lstStyle/>
        <a:p>
          <a:endParaRPr lang="en-US"/>
        </a:p>
      </dgm:t>
    </dgm:pt>
    <dgm:pt modelId="{2CCB6A00-963E-4E4F-8B77-D40D0C434A95}">
      <dgm:prSet/>
      <dgm:spPr/>
      <dgm:t>
        <a:bodyPr/>
        <a:lstStyle/>
        <a:p>
          <a:r>
            <a:rPr lang="en-GB" dirty="0"/>
            <a:t>What is a Business Information System?</a:t>
          </a:r>
          <a:endParaRPr lang="en-US" dirty="0"/>
        </a:p>
      </dgm:t>
    </dgm:pt>
    <dgm:pt modelId="{D1A65B4D-69D9-4FC8-B505-7B0EA581776E}" type="parTrans" cxnId="{88712CFE-8D8A-42D7-91B2-0927C9CEBEB2}">
      <dgm:prSet/>
      <dgm:spPr/>
      <dgm:t>
        <a:bodyPr/>
        <a:lstStyle/>
        <a:p>
          <a:endParaRPr lang="en-US"/>
        </a:p>
      </dgm:t>
    </dgm:pt>
    <dgm:pt modelId="{C4318D76-8778-4908-8F51-A534FD7C43BB}" type="sibTrans" cxnId="{88712CFE-8D8A-42D7-91B2-0927C9CEBEB2}">
      <dgm:prSet/>
      <dgm:spPr/>
      <dgm:t>
        <a:bodyPr/>
        <a:lstStyle/>
        <a:p>
          <a:endParaRPr lang="en-US"/>
        </a:p>
      </dgm:t>
    </dgm:pt>
    <dgm:pt modelId="{071A1953-B71E-4249-AA4F-4170DBA15B3C}" type="pres">
      <dgm:prSet presAssocID="{B83D3508-DC96-4183-9EA5-FDD8955F3C8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C60C652-78F1-5C4C-B67C-60FAC87002E3}" type="pres">
      <dgm:prSet presAssocID="{0F4F901A-5D93-42F9-88B8-003AFF7A9125}" presName="hierRoot1" presStyleCnt="0"/>
      <dgm:spPr/>
    </dgm:pt>
    <dgm:pt modelId="{823BA8FE-9AB9-2840-A215-7CCEB62F20C0}" type="pres">
      <dgm:prSet presAssocID="{0F4F901A-5D93-42F9-88B8-003AFF7A9125}" presName="composite" presStyleCnt="0"/>
      <dgm:spPr/>
    </dgm:pt>
    <dgm:pt modelId="{C13C8538-BA75-364C-A605-10257B2113FB}" type="pres">
      <dgm:prSet presAssocID="{0F4F901A-5D93-42F9-88B8-003AFF7A9125}" presName="background" presStyleLbl="node0" presStyleIdx="0" presStyleCnt="4"/>
      <dgm:spPr/>
    </dgm:pt>
    <dgm:pt modelId="{CCE15C54-0ED4-A14A-BCEC-FBB3EB252CCF}" type="pres">
      <dgm:prSet presAssocID="{0F4F901A-5D93-42F9-88B8-003AFF7A9125}" presName="text" presStyleLbl="fgAcc0" presStyleIdx="0" presStyleCnt="4">
        <dgm:presLayoutVars>
          <dgm:chPref val="3"/>
        </dgm:presLayoutVars>
      </dgm:prSet>
      <dgm:spPr/>
    </dgm:pt>
    <dgm:pt modelId="{B6ED7896-124A-9643-9056-AC1A30DFFB1E}" type="pres">
      <dgm:prSet presAssocID="{0F4F901A-5D93-42F9-88B8-003AFF7A9125}" presName="hierChild2" presStyleCnt="0"/>
      <dgm:spPr/>
    </dgm:pt>
    <dgm:pt modelId="{B768B4D3-DA00-FC4F-99EB-F5F44B38A43D}" type="pres">
      <dgm:prSet presAssocID="{F5ECB99C-5355-4A06-A708-90B112227E5D}" presName="hierRoot1" presStyleCnt="0"/>
      <dgm:spPr/>
    </dgm:pt>
    <dgm:pt modelId="{15B4E9E2-D766-764D-8A1B-E2314D30713D}" type="pres">
      <dgm:prSet presAssocID="{F5ECB99C-5355-4A06-A708-90B112227E5D}" presName="composite" presStyleCnt="0"/>
      <dgm:spPr/>
    </dgm:pt>
    <dgm:pt modelId="{22BC7ADA-BC14-AC4A-B835-08EA707DD50E}" type="pres">
      <dgm:prSet presAssocID="{F5ECB99C-5355-4A06-A708-90B112227E5D}" presName="background" presStyleLbl="node0" presStyleIdx="1" presStyleCnt="4"/>
      <dgm:spPr/>
    </dgm:pt>
    <dgm:pt modelId="{365C9D4E-A45A-3042-8B47-0B1317F2E0F9}" type="pres">
      <dgm:prSet presAssocID="{F5ECB99C-5355-4A06-A708-90B112227E5D}" presName="text" presStyleLbl="fgAcc0" presStyleIdx="1" presStyleCnt="4">
        <dgm:presLayoutVars>
          <dgm:chPref val="3"/>
        </dgm:presLayoutVars>
      </dgm:prSet>
      <dgm:spPr/>
    </dgm:pt>
    <dgm:pt modelId="{61FA7C10-5868-7D40-A2A2-075B852C418E}" type="pres">
      <dgm:prSet presAssocID="{F5ECB99C-5355-4A06-A708-90B112227E5D}" presName="hierChild2" presStyleCnt="0"/>
      <dgm:spPr/>
    </dgm:pt>
    <dgm:pt modelId="{E7DCA7B0-167A-BC46-8734-4777F0CBAA15}" type="pres">
      <dgm:prSet presAssocID="{58CA40B3-1A83-45CA-9FBB-7F38D081F4B8}" presName="hierRoot1" presStyleCnt="0"/>
      <dgm:spPr/>
    </dgm:pt>
    <dgm:pt modelId="{65A8923A-BCDE-6E4A-9F3F-2C2ABA40A061}" type="pres">
      <dgm:prSet presAssocID="{58CA40B3-1A83-45CA-9FBB-7F38D081F4B8}" presName="composite" presStyleCnt="0"/>
      <dgm:spPr/>
    </dgm:pt>
    <dgm:pt modelId="{B66BEC26-7EAB-7948-A7DA-651EBC5F30D5}" type="pres">
      <dgm:prSet presAssocID="{58CA40B3-1A83-45CA-9FBB-7F38D081F4B8}" presName="background" presStyleLbl="node0" presStyleIdx="2" presStyleCnt="4"/>
      <dgm:spPr/>
    </dgm:pt>
    <dgm:pt modelId="{5E471904-3B0F-E844-A3FB-03B7481C4E0E}" type="pres">
      <dgm:prSet presAssocID="{58CA40B3-1A83-45CA-9FBB-7F38D081F4B8}" presName="text" presStyleLbl="fgAcc0" presStyleIdx="2" presStyleCnt="4">
        <dgm:presLayoutVars>
          <dgm:chPref val="3"/>
        </dgm:presLayoutVars>
      </dgm:prSet>
      <dgm:spPr/>
    </dgm:pt>
    <dgm:pt modelId="{DB98BCD7-3C15-8F40-83AD-39DB70A1D244}" type="pres">
      <dgm:prSet presAssocID="{58CA40B3-1A83-45CA-9FBB-7F38D081F4B8}" presName="hierChild2" presStyleCnt="0"/>
      <dgm:spPr/>
    </dgm:pt>
    <dgm:pt modelId="{649A2CB3-75D7-5E46-86FE-82BC7A181BFB}" type="pres">
      <dgm:prSet presAssocID="{2CCB6A00-963E-4E4F-8B77-D40D0C434A95}" presName="hierRoot1" presStyleCnt="0"/>
      <dgm:spPr/>
    </dgm:pt>
    <dgm:pt modelId="{201654BF-CC32-A14A-92B5-90E4E920A720}" type="pres">
      <dgm:prSet presAssocID="{2CCB6A00-963E-4E4F-8B77-D40D0C434A95}" presName="composite" presStyleCnt="0"/>
      <dgm:spPr/>
    </dgm:pt>
    <dgm:pt modelId="{E2EE84F6-B3B9-884B-9ED4-5D32D9A5B7A0}" type="pres">
      <dgm:prSet presAssocID="{2CCB6A00-963E-4E4F-8B77-D40D0C434A95}" presName="background" presStyleLbl="node0" presStyleIdx="3" presStyleCnt="4"/>
      <dgm:spPr/>
    </dgm:pt>
    <dgm:pt modelId="{C56FFCEB-19CC-4645-A3A8-237C128724AE}" type="pres">
      <dgm:prSet presAssocID="{2CCB6A00-963E-4E4F-8B77-D40D0C434A95}" presName="text" presStyleLbl="fgAcc0" presStyleIdx="3" presStyleCnt="4">
        <dgm:presLayoutVars>
          <dgm:chPref val="3"/>
        </dgm:presLayoutVars>
      </dgm:prSet>
      <dgm:spPr/>
    </dgm:pt>
    <dgm:pt modelId="{55CC1776-D11A-9D45-8A5B-3384719670AB}" type="pres">
      <dgm:prSet presAssocID="{2CCB6A00-963E-4E4F-8B77-D40D0C434A95}" presName="hierChild2" presStyleCnt="0"/>
      <dgm:spPr/>
    </dgm:pt>
  </dgm:ptLst>
  <dgm:cxnLst>
    <dgm:cxn modelId="{1C97FF27-93C3-CB48-B324-523FD6098623}" type="presOf" srcId="{B83D3508-DC96-4183-9EA5-FDD8955F3C83}" destId="{071A1953-B71E-4249-AA4F-4170DBA15B3C}" srcOrd="0" destOrd="0" presId="urn:microsoft.com/office/officeart/2005/8/layout/hierarchy1"/>
    <dgm:cxn modelId="{065CF139-F7C0-9046-A00A-6EC974947CE5}" type="presOf" srcId="{2CCB6A00-963E-4E4F-8B77-D40D0C434A95}" destId="{C56FFCEB-19CC-4645-A3A8-237C128724AE}" srcOrd="0" destOrd="0" presId="urn:microsoft.com/office/officeart/2005/8/layout/hierarchy1"/>
    <dgm:cxn modelId="{8CBF2D52-E4A0-4A59-BB36-CD42DEE97B97}" srcId="{B83D3508-DC96-4183-9EA5-FDD8955F3C83}" destId="{F5ECB99C-5355-4A06-A708-90B112227E5D}" srcOrd="1" destOrd="0" parTransId="{75E99B52-B572-4B53-9165-1D48584D6819}" sibTransId="{F6B50066-D63C-431D-94A5-27AF384DC884}"/>
    <dgm:cxn modelId="{6110B57E-700C-9145-8B1F-AAD819DA7FC7}" type="presOf" srcId="{F5ECB99C-5355-4A06-A708-90B112227E5D}" destId="{365C9D4E-A45A-3042-8B47-0B1317F2E0F9}" srcOrd="0" destOrd="0" presId="urn:microsoft.com/office/officeart/2005/8/layout/hierarchy1"/>
    <dgm:cxn modelId="{6AD6D089-D35A-F046-8E06-7DCA3B409ABC}" type="presOf" srcId="{58CA40B3-1A83-45CA-9FBB-7F38D081F4B8}" destId="{5E471904-3B0F-E844-A3FB-03B7481C4E0E}" srcOrd="0" destOrd="0" presId="urn:microsoft.com/office/officeart/2005/8/layout/hierarchy1"/>
    <dgm:cxn modelId="{E60A9FD7-1112-154A-A477-71525C0ADF4E}" type="presOf" srcId="{0F4F901A-5D93-42F9-88B8-003AFF7A9125}" destId="{CCE15C54-0ED4-A14A-BCEC-FBB3EB252CCF}" srcOrd="0" destOrd="0" presId="urn:microsoft.com/office/officeart/2005/8/layout/hierarchy1"/>
    <dgm:cxn modelId="{4D5AEBDB-6E33-480D-9A5D-B1912CA31451}" srcId="{B83D3508-DC96-4183-9EA5-FDD8955F3C83}" destId="{58CA40B3-1A83-45CA-9FBB-7F38D081F4B8}" srcOrd="2" destOrd="0" parTransId="{A8FB3559-820D-4750-B936-3BD2945D6CEB}" sibTransId="{64E1FCE8-DE1A-4D30-949F-4E17D63E9AAB}"/>
    <dgm:cxn modelId="{E42049E9-BBFD-49B8-B8C6-1E591A37B5EC}" srcId="{B83D3508-DC96-4183-9EA5-FDD8955F3C83}" destId="{0F4F901A-5D93-42F9-88B8-003AFF7A9125}" srcOrd="0" destOrd="0" parTransId="{4C404DC5-EA8B-4F0D-B3A5-A373B4E2B564}" sibTransId="{8E270383-CCEA-4889-85AD-FBAA35BF71FB}"/>
    <dgm:cxn modelId="{88712CFE-8D8A-42D7-91B2-0927C9CEBEB2}" srcId="{B83D3508-DC96-4183-9EA5-FDD8955F3C83}" destId="{2CCB6A00-963E-4E4F-8B77-D40D0C434A95}" srcOrd="3" destOrd="0" parTransId="{D1A65B4D-69D9-4FC8-B505-7B0EA581776E}" sibTransId="{C4318D76-8778-4908-8F51-A534FD7C43BB}"/>
    <dgm:cxn modelId="{9DEDFA06-B116-544D-B297-64F32A1F474F}" type="presParOf" srcId="{071A1953-B71E-4249-AA4F-4170DBA15B3C}" destId="{9C60C652-78F1-5C4C-B67C-60FAC87002E3}" srcOrd="0" destOrd="0" presId="urn:microsoft.com/office/officeart/2005/8/layout/hierarchy1"/>
    <dgm:cxn modelId="{A4306747-AE2A-A045-87A6-873BF9FC8DD0}" type="presParOf" srcId="{9C60C652-78F1-5C4C-B67C-60FAC87002E3}" destId="{823BA8FE-9AB9-2840-A215-7CCEB62F20C0}" srcOrd="0" destOrd="0" presId="urn:microsoft.com/office/officeart/2005/8/layout/hierarchy1"/>
    <dgm:cxn modelId="{74DD9480-423C-8143-9CF8-68F6D097CD8C}" type="presParOf" srcId="{823BA8FE-9AB9-2840-A215-7CCEB62F20C0}" destId="{C13C8538-BA75-364C-A605-10257B2113FB}" srcOrd="0" destOrd="0" presId="urn:microsoft.com/office/officeart/2005/8/layout/hierarchy1"/>
    <dgm:cxn modelId="{8B127E29-7E0C-DD42-8A02-CFC85890B273}" type="presParOf" srcId="{823BA8FE-9AB9-2840-A215-7CCEB62F20C0}" destId="{CCE15C54-0ED4-A14A-BCEC-FBB3EB252CCF}" srcOrd="1" destOrd="0" presId="urn:microsoft.com/office/officeart/2005/8/layout/hierarchy1"/>
    <dgm:cxn modelId="{258101B1-056C-584A-AE0F-42AC5A95AB22}" type="presParOf" srcId="{9C60C652-78F1-5C4C-B67C-60FAC87002E3}" destId="{B6ED7896-124A-9643-9056-AC1A30DFFB1E}" srcOrd="1" destOrd="0" presId="urn:microsoft.com/office/officeart/2005/8/layout/hierarchy1"/>
    <dgm:cxn modelId="{4D7A357B-18C2-7C47-9919-21A0B91FE2DE}" type="presParOf" srcId="{071A1953-B71E-4249-AA4F-4170DBA15B3C}" destId="{B768B4D3-DA00-FC4F-99EB-F5F44B38A43D}" srcOrd="1" destOrd="0" presId="urn:microsoft.com/office/officeart/2005/8/layout/hierarchy1"/>
    <dgm:cxn modelId="{C2F43096-2EC8-5A44-B562-804FC6DEC711}" type="presParOf" srcId="{B768B4D3-DA00-FC4F-99EB-F5F44B38A43D}" destId="{15B4E9E2-D766-764D-8A1B-E2314D30713D}" srcOrd="0" destOrd="0" presId="urn:microsoft.com/office/officeart/2005/8/layout/hierarchy1"/>
    <dgm:cxn modelId="{CC451CC5-200E-1943-BA3F-064C6353C023}" type="presParOf" srcId="{15B4E9E2-D766-764D-8A1B-E2314D30713D}" destId="{22BC7ADA-BC14-AC4A-B835-08EA707DD50E}" srcOrd="0" destOrd="0" presId="urn:microsoft.com/office/officeart/2005/8/layout/hierarchy1"/>
    <dgm:cxn modelId="{DD95F9CA-7448-0342-B2CD-4027AE0EECEC}" type="presParOf" srcId="{15B4E9E2-D766-764D-8A1B-E2314D30713D}" destId="{365C9D4E-A45A-3042-8B47-0B1317F2E0F9}" srcOrd="1" destOrd="0" presId="urn:microsoft.com/office/officeart/2005/8/layout/hierarchy1"/>
    <dgm:cxn modelId="{0BBF7F01-E07D-D546-BE2C-17DED98CA08F}" type="presParOf" srcId="{B768B4D3-DA00-FC4F-99EB-F5F44B38A43D}" destId="{61FA7C10-5868-7D40-A2A2-075B852C418E}" srcOrd="1" destOrd="0" presId="urn:microsoft.com/office/officeart/2005/8/layout/hierarchy1"/>
    <dgm:cxn modelId="{F0F2E5B2-6C42-6B41-9701-2BDE361378D9}" type="presParOf" srcId="{071A1953-B71E-4249-AA4F-4170DBA15B3C}" destId="{E7DCA7B0-167A-BC46-8734-4777F0CBAA15}" srcOrd="2" destOrd="0" presId="urn:microsoft.com/office/officeart/2005/8/layout/hierarchy1"/>
    <dgm:cxn modelId="{DC6FE391-9CD2-C04C-B70B-6C43D667A74E}" type="presParOf" srcId="{E7DCA7B0-167A-BC46-8734-4777F0CBAA15}" destId="{65A8923A-BCDE-6E4A-9F3F-2C2ABA40A061}" srcOrd="0" destOrd="0" presId="urn:microsoft.com/office/officeart/2005/8/layout/hierarchy1"/>
    <dgm:cxn modelId="{581ECB63-75B4-DD41-94AB-A41512A3467C}" type="presParOf" srcId="{65A8923A-BCDE-6E4A-9F3F-2C2ABA40A061}" destId="{B66BEC26-7EAB-7948-A7DA-651EBC5F30D5}" srcOrd="0" destOrd="0" presId="urn:microsoft.com/office/officeart/2005/8/layout/hierarchy1"/>
    <dgm:cxn modelId="{001F92CE-03EE-6047-80C7-DC522D39ED69}" type="presParOf" srcId="{65A8923A-BCDE-6E4A-9F3F-2C2ABA40A061}" destId="{5E471904-3B0F-E844-A3FB-03B7481C4E0E}" srcOrd="1" destOrd="0" presId="urn:microsoft.com/office/officeart/2005/8/layout/hierarchy1"/>
    <dgm:cxn modelId="{A7394DE3-EEBA-6D4B-92EF-7DE380D01CA1}" type="presParOf" srcId="{E7DCA7B0-167A-BC46-8734-4777F0CBAA15}" destId="{DB98BCD7-3C15-8F40-83AD-39DB70A1D244}" srcOrd="1" destOrd="0" presId="urn:microsoft.com/office/officeart/2005/8/layout/hierarchy1"/>
    <dgm:cxn modelId="{E4FD6CD3-2526-F94F-AA87-123ADAABE96B}" type="presParOf" srcId="{071A1953-B71E-4249-AA4F-4170DBA15B3C}" destId="{649A2CB3-75D7-5E46-86FE-82BC7A181BFB}" srcOrd="3" destOrd="0" presId="urn:microsoft.com/office/officeart/2005/8/layout/hierarchy1"/>
    <dgm:cxn modelId="{9EC8C5D0-83BC-8F4D-A08C-DAC7EE620972}" type="presParOf" srcId="{649A2CB3-75D7-5E46-86FE-82BC7A181BFB}" destId="{201654BF-CC32-A14A-92B5-90E4E920A720}" srcOrd="0" destOrd="0" presId="urn:microsoft.com/office/officeart/2005/8/layout/hierarchy1"/>
    <dgm:cxn modelId="{B9E611E9-5CA8-1742-8FCF-20F5155F14E7}" type="presParOf" srcId="{201654BF-CC32-A14A-92B5-90E4E920A720}" destId="{E2EE84F6-B3B9-884B-9ED4-5D32D9A5B7A0}" srcOrd="0" destOrd="0" presId="urn:microsoft.com/office/officeart/2005/8/layout/hierarchy1"/>
    <dgm:cxn modelId="{A6040B07-840D-0343-BC39-C60B9C6BAFEF}" type="presParOf" srcId="{201654BF-CC32-A14A-92B5-90E4E920A720}" destId="{C56FFCEB-19CC-4645-A3A8-237C128724AE}" srcOrd="1" destOrd="0" presId="urn:microsoft.com/office/officeart/2005/8/layout/hierarchy1"/>
    <dgm:cxn modelId="{235B8249-0320-7142-9B06-1A9098BE91CA}" type="presParOf" srcId="{649A2CB3-75D7-5E46-86FE-82BC7A181BFB}" destId="{55CC1776-D11A-9D45-8A5B-3384719670A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3090CE7-EEE5-407E-B9DA-5E9441AA7076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E2B6DEF-8FBD-4F35-BBA9-03E932B63831}">
      <dgm:prSet/>
      <dgm:spPr/>
      <dgm:t>
        <a:bodyPr/>
        <a:lstStyle/>
        <a:p>
          <a:r>
            <a:rPr lang="en-GB" b="1" i="0" dirty="0"/>
            <a:t>Data </a:t>
          </a:r>
          <a:r>
            <a:rPr lang="en-GB" b="0" i="0" dirty="0"/>
            <a:t>are </a:t>
          </a:r>
          <a:r>
            <a:rPr lang="en-GB" b="1" i="0" u="sng" dirty="0"/>
            <a:t>raw facts or observations </a:t>
          </a:r>
          <a:r>
            <a:rPr lang="en-GB" b="0" i="0" dirty="0"/>
            <a:t>that are considered to have little or no value until they have been processed and transformed</a:t>
          </a:r>
          <a:endParaRPr lang="en-US" dirty="0"/>
        </a:p>
      </dgm:t>
    </dgm:pt>
    <dgm:pt modelId="{342AD274-78FF-4965-A8D2-09E82B9400ED}" type="parTrans" cxnId="{3CF5BABD-E558-4F18-B35D-3592ADD8D417}">
      <dgm:prSet/>
      <dgm:spPr/>
      <dgm:t>
        <a:bodyPr/>
        <a:lstStyle/>
        <a:p>
          <a:endParaRPr lang="en-US"/>
        </a:p>
      </dgm:t>
    </dgm:pt>
    <dgm:pt modelId="{92FF81EB-55DF-46F9-A958-342A467E6F83}" type="sibTrans" cxnId="{3CF5BABD-E558-4F18-B35D-3592ADD8D417}">
      <dgm:prSet/>
      <dgm:spPr/>
      <dgm:t>
        <a:bodyPr/>
        <a:lstStyle/>
        <a:p>
          <a:endParaRPr lang="en-US"/>
        </a:p>
      </dgm:t>
    </dgm:pt>
    <dgm:pt modelId="{CB9CF1EC-1215-4815-92F9-26167D3BA492}">
      <dgm:prSet/>
      <dgm:spPr/>
      <dgm:t>
        <a:bodyPr/>
        <a:lstStyle/>
        <a:p>
          <a:r>
            <a:rPr lang="en-GB" b="0" i="0" dirty="0"/>
            <a:t>e.g., today’s date, measurements taken on a production line, a record of a business transaction, such as a visit to a website</a:t>
          </a:r>
          <a:endParaRPr lang="en-US" dirty="0"/>
        </a:p>
      </dgm:t>
    </dgm:pt>
    <dgm:pt modelId="{827269D7-6707-44CD-80D0-E4C5079F7F90}" type="parTrans" cxnId="{1562A2FF-4555-4967-A18B-71AFEC8593ED}">
      <dgm:prSet/>
      <dgm:spPr/>
      <dgm:t>
        <a:bodyPr/>
        <a:lstStyle/>
        <a:p>
          <a:endParaRPr lang="en-US"/>
        </a:p>
      </dgm:t>
    </dgm:pt>
    <dgm:pt modelId="{21A51B9F-B0C1-4B58-992D-6FA9A1443661}" type="sibTrans" cxnId="{1562A2FF-4555-4967-A18B-71AFEC8593ED}">
      <dgm:prSet/>
      <dgm:spPr/>
      <dgm:t>
        <a:bodyPr/>
        <a:lstStyle/>
        <a:p>
          <a:endParaRPr lang="en-US"/>
        </a:p>
      </dgm:t>
    </dgm:pt>
    <dgm:pt modelId="{16974D90-D41E-DE4C-8692-9B69D5F2DBC9}" type="pres">
      <dgm:prSet presAssocID="{A3090CE7-EEE5-407E-B9DA-5E9441AA7076}" presName="vert0" presStyleCnt="0">
        <dgm:presLayoutVars>
          <dgm:dir/>
          <dgm:animOne val="branch"/>
          <dgm:animLvl val="lvl"/>
        </dgm:presLayoutVars>
      </dgm:prSet>
      <dgm:spPr/>
    </dgm:pt>
    <dgm:pt modelId="{CA747508-E87E-6245-8CBD-374EB3F7E3BD}" type="pres">
      <dgm:prSet presAssocID="{FE2B6DEF-8FBD-4F35-BBA9-03E932B63831}" presName="thickLine" presStyleLbl="alignNode1" presStyleIdx="0" presStyleCnt="2"/>
      <dgm:spPr/>
    </dgm:pt>
    <dgm:pt modelId="{A18D29DC-DBE2-864F-9249-BC4E0B8714E8}" type="pres">
      <dgm:prSet presAssocID="{FE2B6DEF-8FBD-4F35-BBA9-03E932B63831}" presName="horz1" presStyleCnt="0"/>
      <dgm:spPr/>
    </dgm:pt>
    <dgm:pt modelId="{51F119CF-2488-AB43-8FB7-12A376AAFA61}" type="pres">
      <dgm:prSet presAssocID="{FE2B6DEF-8FBD-4F35-BBA9-03E932B63831}" presName="tx1" presStyleLbl="revTx" presStyleIdx="0" presStyleCnt="2"/>
      <dgm:spPr/>
    </dgm:pt>
    <dgm:pt modelId="{7B1BF71A-A80E-214C-A631-E8E551E3E235}" type="pres">
      <dgm:prSet presAssocID="{FE2B6DEF-8FBD-4F35-BBA9-03E932B63831}" presName="vert1" presStyleCnt="0"/>
      <dgm:spPr/>
    </dgm:pt>
    <dgm:pt modelId="{49EE44A4-484F-4149-92A3-A35AE9E735D9}" type="pres">
      <dgm:prSet presAssocID="{CB9CF1EC-1215-4815-92F9-26167D3BA492}" presName="thickLine" presStyleLbl="alignNode1" presStyleIdx="1" presStyleCnt="2"/>
      <dgm:spPr/>
    </dgm:pt>
    <dgm:pt modelId="{C6BBC8EE-B320-494A-A4A5-121AAA9D6F99}" type="pres">
      <dgm:prSet presAssocID="{CB9CF1EC-1215-4815-92F9-26167D3BA492}" presName="horz1" presStyleCnt="0"/>
      <dgm:spPr/>
    </dgm:pt>
    <dgm:pt modelId="{892B8ECA-545B-0341-8931-0566408ED462}" type="pres">
      <dgm:prSet presAssocID="{CB9CF1EC-1215-4815-92F9-26167D3BA492}" presName="tx1" presStyleLbl="revTx" presStyleIdx="1" presStyleCnt="2"/>
      <dgm:spPr/>
    </dgm:pt>
    <dgm:pt modelId="{E8E5EBDF-D4DE-324C-89D5-4E72AB0E375B}" type="pres">
      <dgm:prSet presAssocID="{CB9CF1EC-1215-4815-92F9-26167D3BA492}" presName="vert1" presStyleCnt="0"/>
      <dgm:spPr/>
    </dgm:pt>
  </dgm:ptLst>
  <dgm:cxnLst>
    <dgm:cxn modelId="{E9B21411-FEBD-A849-9240-0EB9FC3DC8AA}" type="presOf" srcId="{FE2B6DEF-8FBD-4F35-BBA9-03E932B63831}" destId="{51F119CF-2488-AB43-8FB7-12A376AAFA61}" srcOrd="0" destOrd="0" presId="urn:microsoft.com/office/officeart/2008/layout/LinedList"/>
    <dgm:cxn modelId="{8A5E4280-C8D7-9942-9475-8D3EEBED6749}" type="presOf" srcId="{A3090CE7-EEE5-407E-B9DA-5E9441AA7076}" destId="{16974D90-D41E-DE4C-8692-9B69D5F2DBC9}" srcOrd="0" destOrd="0" presId="urn:microsoft.com/office/officeart/2008/layout/LinedList"/>
    <dgm:cxn modelId="{1469FC9A-F602-5745-BA0E-9F5FBD0B8BEB}" type="presOf" srcId="{CB9CF1EC-1215-4815-92F9-26167D3BA492}" destId="{892B8ECA-545B-0341-8931-0566408ED462}" srcOrd="0" destOrd="0" presId="urn:microsoft.com/office/officeart/2008/layout/LinedList"/>
    <dgm:cxn modelId="{3CF5BABD-E558-4F18-B35D-3592ADD8D417}" srcId="{A3090CE7-EEE5-407E-B9DA-5E9441AA7076}" destId="{FE2B6DEF-8FBD-4F35-BBA9-03E932B63831}" srcOrd="0" destOrd="0" parTransId="{342AD274-78FF-4965-A8D2-09E82B9400ED}" sibTransId="{92FF81EB-55DF-46F9-A958-342A467E6F83}"/>
    <dgm:cxn modelId="{1562A2FF-4555-4967-A18B-71AFEC8593ED}" srcId="{A3090CE7-EEE5-407E-B9DA-5E9441AA7076}" destId="{CB9CF1EC-1215-4815-92F9-26167D3BA492}" srcOrd="1" destOrd="0" parTransId="{827269D7-6707-44CD-80D0-E4C5079F7F90}" sibTransId="{21A51B9F-B0C1-4B58-992D-6FA9A1443661}"/>
    <dgm:cxn modelId="{01C91C16-E061-974A-82A1-F959CFE4122A}" type="presParOf" srcId="{16974D90-D41E-DE4C-8692-9B69D5F2DBC9}" destId="{CA747508-E87E-6245-8CBD-374EB3F7E3BD}" srcOrd="0" destOrd="0" presId="urn:microsoft.com/office/officeart/2008/layout/LinedList"/>
    <dgm:cxn modelId="{6312AF04-4FFB-3A44-9E97-3F8CD87D9CE0}" type="presParOf" srcId="{16974D90-D41E-DE4C-8692-9B69D5F2DBC9}" destId="{A18D29DC-DBE2-864F-9249-BC4E0B8714E8}" srcOrd="1" destOrd="0" presId="urn:microsoft.com/office/officeart/2008/layout/LinedList"/>
    <dgm:cxn modelId="{7DEDB22E-46C3-284D-81C9-5A513E2DBAD6}" type="presParOf" srcId="{A18D29DC-DBE2-864F-9249-BC4E0B8714E8}" destId="{51F119CF-2488-AB43-8FB7-12A376AAFA61}" srcOrd="0" destOrd="0" presId="urn:microsoft.com/office/officeart/2008/layout/LinedList"/>
    <dgm:cxn modelId="{CB2E908F-B55C-CE4A-8F81-F88C9680B302}" type="presParOf" srcId="{A18D29DC-DBE2-864F-9249-BC4E0B8714E8}" destId="{7B1BF71A-A80E-214C-A631-E8E551E3E235}" srcOrd="1" destOrd="0" presId="urn:microsoft.com/office/officeart/2008/layout/LinedList"/>
    <dgm:cxn modelId="{4672A863-788D-E945-B3D3-6A4ACC18E499}" type="presParOf" srcId="{16974D90-D41E-DE4C-8692-9B69D5F2DBC9}" destId="{49EE44A4-484F-4149-92A3-A35AE9E735D9}" srcOrd="2" destOrd="0" presId="urn:microsoft.com/office/officeart/2008/layout/LinedList"/>
    <dgm:cxn modelId="{6BEE3FCE-EACD-334D-A65A-C245EFA1F704}" type="presParOf" srcId="{16974D90-D41E-DE4C-8692-9B69D5F2DBC9}" destId="{C6BBC8EE-B320-494A-A4A5-121AAA9D6F99}" srcOrd="3" destOrd="0" presId="urn:microsoft.com/office/officeart/2008/layout/LinedList"/>
    <dgm:cxn modelId="{8865B795-3CF5-AB41-A757-E549E3AB9284}" type="presParOf" srcId="{C6BBC8EE-B320-494A-A4A5-121AAA9D6F99}" destId="{892B8ECA-545B-0341-8931-0566408ED462}" srcOrd="0" destOrd="0" presId="urn:microsoft.com/office/officeart/2008/layout/LinedList"/>
    <dgm:cxn modelId="{69FFBC88-70F7-944C-B59A-26857DEE2B0A}" type="presParOf" srcId="{C6BBC8EE-B320-494A-A4A5-121AAA9D6F99}" destId="{E8E5EBDF-D4DE-324C-89D5-4E72AB0E375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3090CE7-EEE5-407E-B9DA-5E9441AA7076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E2B6DEF-8FBD-4F35-BBA9-03E932B63831}">
      <dgm:prSet/>
      <dgm:spPr/>
      <dgm:t>
        <a:bodyPr/>
        <a:lstStyle/>
        <a:p>
          <a:r>
            <a:rPr lang="en-GB" b="1" i="0" dirty="0">
              <a:solidFill>
                <a:srgbClr val="C00000"/>
              </a:solidFill>
            </a:rPr>
            <a:t>Classification</a:t>
          </a:r>
          <a:r>
            <a:rPr lang="en-GB" b="0" i="0" dirty="0"/>
            <a:t>: - placing data into categories, e.g., - fixed or variable costs</a:t>
          </a:r>
          <a:endParaRPr lang="en-US" b="0" dirty="0"/>
        </a:p>
      </dgm:t>
    </dgm:pt>
    <dgm:pt modelId="{342AD274-78FF-4965-A8D2-09E82B9400ED}" type="parTrans" cxnId="{3CF5BABD-E558-4F18-B35D-3592ADD8D417}">
      <dgm:prSet/>
      <dgm:spPr/>
      <dgm:t>
        <a:bodyPr/>
        <a:lstStyle/>
        <a:p>
          <a:endParaRPr lang="en-US"/>
        </a:p>
      </dgm:t>
    </dgm:pt>
    <dgm:pt modelId="{92FF81EB-55DF-46F9-A958-342A467E6F83}" type="sibTrans" cxnId="{3CF5BABD-E558-4F18-B35D-3592ADD8D417}">
      <dgm:prSet/>
      <dgm:spPr/>
      <dgm:t>
        <a:bodyPr/>
        <a:lstStyle/>
        <a:p>
          <a:endParaRPr lang="en-US"/>
        </a:p>
      </dgm:t>
    </dgm:pt>
    <dgm:pt modelId="{CB9CF1EC-1215-4815-92F9-26167D3BA492}">
      <dgm:prSet/>
      <dgm:spPr/>
      <dgm:t>
        <a:bodyPr/>
        <a:lstStyle/>
        <a:p>
          <a:r>
            <a:rPr lang="en-GB" b="1" i="0" dirty="0">
              <a:solidFill>
                <a:srgbClr val="C00000"/>
              </a:solidFill>
            </a:rPr>
            <a:t>Re-arranging/Sorting</a:t>
          </a:r>
          <a:r>
            <a:rPr lang="en-GB" b="0" i="0" dirty="0"/>
            <a:t>: - Organising data so that items are grouped/placed into particular order</a:t>
          </a:r>
          <a:endParaRPr lang="en-US" dirty="0"/>
        </a:p>
      </dgm:t>
    </dgm:pt>
    <dgm:pt modelId="{827269D7-6707-44CD-80D0-E4C5079F7F90}" type="parTrans" cxnId="{1562A2FF-4555-4967-A18B-71AFEC8593ED}">
      <dgm:prSet/>
      <dgm:spPr/>
      <dgm:t>
        <a:bodyPr/>
        <a:lstStyle/>
        <a:p>
          <a:endParaRPr lang="en-US"/>
        </a:p>
      </dgm:t>
    </dgm:pt>
    <dgm:pt modelId="{21A51B9F-B0C1-4B58-992D-6FA9A1443661}" type="sibTrans" cxnId="{1562A2FF-4555-4967-A18B-71AFEC8593ED}">
      <dgm:prSet/>
      <dgm:spPr/>
      <dgm:t>
        <a:bodyPr/>
        <a:lstStyle/>
        <a:p>
          <a:endParaRPr lang="en-US"/>
        </a:p>
      </dgm:t>
    </dgm:pt>
    <dgm:pt modelId="{EBFC552A-8B5A-5A47-8966-985D94F4DA80}">
      <dgm:prSet/>
      <dgm:spPr/>
      <dgm:t>
        <a:bodyPr/>
        <a:lstStyle/>
        <a:p>
          <a:r>
            <a:rPr lang="en-US" b="1" dirty="0">
              <a:solidFill>
                <a:srgbClr val="C00000"/>
              </a:solidFill>
            </a:rPr>
            <a:t>Aggregating</a:t>
          </a:r>
          <a:r>
            <a:rPr lang="en-US" dirty="0"/>
            <a:t>: - Involves summarizing data, e.g., calculating averages, totals, sub-totals, etc.</a:t>
          </a:r>
        </a:p>
      </dgm:t>
    </dgm:pt>
    <dgm:pt modelId="{AC4DB6BB-634C-ED40-A307-97AE5A699332}" type="parTrans" cxnId="{48D52B9E-9B19-7B49-BC4D-B838A2C2F582}">
      <dgm:prSet/>
      <dgm:spPr/>
      <dgm:t>
        <a:bodyPr/>
        <a:lstStyle/>
        <a:p>
          <a:endParaRPr lang="en-US"/>
        </a:p>
      </dgm:t>
    </dgm:pt>
    <dgm:pt modelId="{66B7BC57-4772-9541-BEC3-012EF2BDECF6}" type="sibTrans" cxnId="{48D52B9E-9B19-7B49-BC4D-B838A2C2F582}">
      <dgm:prSet/>
      <dgm:spPr/>
      <dgm:t>
        <a:bodyPr/>
        <a:lstStyle/>
        <a:p>
          <a:endParaRPr lang="en-US"/>
        </a:p>
      </dgm:t>
    </dgm:pt>
    <dgm:pt modelId="{D37A5EFD-B8F9-A04C-AF0D-E689B0E0434A}">
      <dgm:prSet/>
      <dgm:spPr/>
      <dgm:t>
        <a:bodyPr/>
        <a:lstStyle/>
        <a:p>
          <a:r>
            <a:rPr lang="en-US" b="1" dirty="0">
              <a:solidFill>
                <a:srgbClr val="C00000"/>
              </a:solidFill>
            </a:rPr>
            <a:t>Performing Calculations</a:t>
          </a:r>
          <a:r>
            <a:rPr lang="en-US" dirty="0"/>
            <a:t>: - E.g. Calculating employee gross pay by multiplying number of hours worked by hourly rate of pay, etc.</a:t>
          </a:r>
        </a:p>
      </dgm:t>
    </dgm:pt>
    <dgm:pt modelId="{768DA212-47AF-104F-90BF-247774A015CA}" type="parTrans" cxnId="{027802A1-53B1-F444-AE6C-1295D7269D43}">
      <dgm:prSet/>
      <dgm:spPr/>
      <dgm:t>
        <a:bodyPr/>
        <a:lstStyle/>
        <a:p>
          <a:endParaRPr lang="en-US"/>
        </a:p>
      </dgm:t>
    </dgm:pt>
    <dgm:pt modelId="{E6F2A7A6-B26C-4F4D-961D-7EEEC3B86B49}" type="sibTrans" cxnId="{027802A1-53B1-F444-AE6C-1295D7269D43}">
      <dgm:prSet/>
      <dgm:spPr/>
      <dgm:t>
        <a:bodyPr/>
        <a:lstStyle/>
        <a:p>
          <a:endParaRPr lang="en-US"/>
        </a:p>
      </dgm:t>
    </dgm:pt>
    <dgm:pt modelId="{9AB74489-5880-824B-B754-E5551724DFB2}">
      <dgm:prSet/>
      <dgm:spPr/>
      <dgm:t>
        <a:bodyPr/>
        <a:lstStyle/>
        <a:p>
          <a:r>
            <a:rPr lang="en-US" b="1" dirty="0">
              <a:solidFill>
                <a:srgbClr val="C00000"/>
              </a:solidFill>
            </a:rPr>
            <a:t>Selection</a:t>
          </a:r>
          <a:r>
            <a:rPr lang="en-US" dirty="0"/>
            <a:t>: - Choosing/Discarding items of data based on a set of selection criteria, e.g., sales organization creates a list of potential customers according to income levels.</a:t>
          </a:r>
        </a:p>
      </dgm:t>
    </dgm:pt>
    <dgm:pt modelId="{65F89B57-407D-AA46-A2B3-7E47F78AA276}" type="parTrans" cxnId="{BD5D0DA9-B7B3-AB41-BC76-2FEFD29E2835}">
      <dgm:prSet/>
      <dgm:spPr/>
      <dgm:t>
        <a:bodyPr/>
        <a:lstStyle/>
        <a:p>
          <a:endParaRPr lang="en-US"/>
        </a:p>
      </dgm:t>
    </dgm:pt>
    <dgm:pt modelId="{A2F0F92B-94C9-924B-B0AF-0209B07E6C6C}" type="sibTrans" cxnId="{BD5D0DA9-B7B3-AB41-BC76-2FEFD29E2835}">
      <dgm:prSet/>
      <dgm:spPr/>
      <dgm:t>
        <a:bodyPr/>
        <a:lstStyle/>
        <a:p>
          <a:endParaRPr lang="en-US"/>
        </a:p>
      </dgm:t>
    </dgm:pt>
    <dgm:pt modelId="{16974D90-D41E-DE4C-8692-9B69D5F2DBC9}" type="pres">
      <dgm:prSet presAssocID="{A3090CE7-EEE5-407E-B9DA-5E9441AA7076}" presName="vert0" presStyleCnt="0">
        <dgm:presLayoutVars>
          <dgm:dir/>
          <dgm:animOne val="branch"/>
          <dgm:animLvl val="lvl"/>
        </dgm:presLayoutVars>
      </dgm:prSet>
      <dgm:spPr/>
    </dgm:pt>
    <dgm:pt modelId="{CA747508-E87E-6245-8CBD-374EB3F7E3BD}" type="pres">
      <dgm:prSet presAssocID="{FE2B6DEF-8FBD-4F35-BBA9-03E932B63831}" presName="thickLine" presStyleLbl="alignNode1" presStyleIdx="0" presStyleCnt="5"/>
      <dgm:spPr/>
    </dgm:pt>
    <dgm:pt modelId="{A18D29DC-DBE2-864F-9249-BC4E0B8714E8}" type="pres">
      <dgm:prSet presAssocID="{FE2B6DEF-8FBD-4F35-BBA9-03E932B63831}" presName="horz1" presStyleCnt="0"/>
      <dgm:spPr/>
    </dgm:pt>
    <dgm:pt modelId="{51F119CF-2488-AB43-8FB7-12A376AAFA61}" type="pres">
      <dgm:prSet presAssocID="{FE2B6DEF-8FBD-4F35-BBA9-03E932B63831}" presName="tx1" presStyleLbl="revTx" presStyleIdx="0" presStyleCnt="5"/>
      <dgm:spPr/>
    </dgm:pt>
    <dgm:pt modelId="{7B1BF71A-A80E-214C-A631-E8E551E3E235}" type="pres">
      <dgm:prSet presAssocID="{FE2B6DEF-8FBD-4F35-BBA9-03E932B63831}" presName="vert1" presStyleCnt="0"/>
      <dgm:spPr/>
    </dgm:pt>
    <dgm:pt modelId="{49EE44A4-484F-4149-92A3-A35AE9E735D9}" type="pres">
      <dgm:prSet presAssocID="{CB9CF1EC-1215-4815-92F9-26167D3BA492}" presName="thickLine" presStyleLbl="alignNode1" presStyleIdx="1" presStyleCnt="5"/>
      <dgm:spPr/>
    </dgm:pt>
    <dgm:pt modelId="{C6BBC8EE-B320-494A-A4A5-121AAA9D6F99}" type="pres">
      <dgm:prSet presAssocID="{CB9CF1EC-1215-4815-92F9-26167D3BA492}" presName="horz1" presStyleCnt="0"/>
      <dgm:spPr/>
    </dgm:pt>
    <dgm:pt modelId="{892B8ECA-545B-0341-8931-0566408ED462}" type="pres">
      <dgm:prSet presAssocID="{CB9CF1EC-1215-4815-92F9-26167D3BA492}" presName="tx1" presStyleLbl="revTx" presStyleIdx="1" presStyleCnt="5"/>
      <dgm:spPr/>
    </dgm:pt>
    <dgm:pt modelId="{E8E5EBDF-D4DE-324C-89D5-4E72AB0E375B}" type="pres">
      <dgm:prSet presAssocID="{CB9CF1EC-1215-4815-92F9-26167D3BA492}" presName="vert1" presStyleCnt="0"/>
      <dgm:spPr/>
    </dgm:pt>
    <dgm:pt modelId="{FB92D5F0-6FAA-774A-B19F-5A4B3E6BF0AE}" type="pres">
      <dgm:prSet presAssocID="{EBFC552A-8B5A-5A47-8966-985D94F4DA80}" presName="thickLine" presStyleLbl="alignNode1" presStyleIdx="2" presStyleCnt="5"/>
      <dgm:spPr/>
    </dgm:pt>
    <dgm:pt modelId="{751886E2-5365-9643-989A-F0E8EA85C1A3}" type="pres">
      <dgm:prSet presAssocID="{EBFC552A-8B5A-5A47-8966-985D94F4DA80}" presName="horz1" presStyleCnt="0"/>
      <dgm:spPr/>
    </dgm:pt>
    <dgm:pt modelId="{D43FEAE2-0E5A-1948-88D5-3DEF6B490F76}" type="pres">
      <dgm:prSet presAssocID="{EBFC552A-8B5A-5A47-8966-985D94F4DA80}" presName="tx1" presStyleLbl="revTx" presStyleIdx="2" presStyleCnt="5"/>
      <dgm:spPr/>
    </dgm:pt>
    <dgm:pt modelId="{E25B72A2-BC78-1F47-919D-052DEF1BBB1D}" type="pres">
      <dgm:prSet presAssocID="{EBFC552A-8B5A-5A47-8966-985D94F4DA80}" presName="vert1" presStyleCnt="0"/>
      <dgm:spPr/>
    </dgm:pt>
    <dgm:pt modelId="{D53D1EB3-FDD7-2C46-9A1E-6599697049F4}" type="pres">
      <dgm:prSet presAssocID="{D37A5EFD-B8F9-A04C-AF0D-E689B0E0434A}" presName="thickLine" presStyleLbl="alignNode1" presStyleIdx="3" presStyleCnt="5"/>
      <dgm:spPr/>
    </dgm:pt>
    <dgm:pt modelId="{76A6EDF5-AA59-3646-98E2-4F7E3BC40D6E}" type="pres">
      <dgm:prSet presAssocID="{D37A5EFD-B8F9-A04C-AF0D-E689B0E0434A}" presName="horz1" presStyleCnt="0"/>
      <dgm:spPr/>
    </dgm:pt>
    <dgm:pt modelId="{54C52011-54E6-864B-B946-FE033836DFBF}" type="pres">
      <dgm:prSet presAssocID="{D37A5EFD-B8F9-A04C-AF0D-E689B0E0434A}" presName="tx1" presStyleLbl="revTx" presStyleIdx="3" presStyleCnt="5"/>
      <dgm:spPr/>
    </dgm:pt>
    <dgm:pt modelId="{BCFC8EBA-61BE-364F-8C2D-B7ACA024F499}" type="pres">
      <dgm:prSet presAssocID="{D37A5EFD-B8F9-A04C-AF0D-E689B0E0434A}" presName="vert1" presStyleCnt="0"/>
      <dgm:spPr/>
    </dgm:pt>
    <dgm:pt modelId="{1C10DD08-EE08-2B47-B493-925013FA1562}" type="pres">
      <dgm:prSet presAssocID="{9AB74489-5880-824B-B754-E5551724DFB2}" presName="thickLine" presStyleLbl="alignNode1" presStyleIdx="4" presStyleCnt="5"/>
      <dgm:spPr/>
    </dgm:pt>
    <dgm:pt modelId="{7D2B1591-B41F-2C48-AE72-DD165D4CC44A}" type="pres">
      <dgm:prSet presAssocID="{9AB74489-5880-824B-B754-E5551724DFB2}" presName="horz1" presStyleCnt="0"/>
      <dgm:spPr/>
    </dgm:pt>
    <dgm:pt modelId="{270A1CDD-840C-7C4E-92DE-C7C311721197}" type="pres">
      <dgm:prSet presAssocID="{9AB74489-5880-824B-B754-E5551724DFB2}" presName="tx1" presStyleLbl="revTx" presStyleIdx="4" presStyleCnt="5"/>
      <dgm:spPr/>
    </dgm:pt>
    <dgm:pt modelId="{F45F3386-BF58-5442-85AF-4592BA1C918B}" type="pres">
      <dgm:prSet presAssocID="{9AB74489-5880-824B-B754-E5551724DFB2}" presName="vert1" presStyleCnt="0"/>
      <dgm:spPr/>
    </dgm:pt>
  </dgm:ptLst>
  <dgm:cxnLst>
    <dgm:cxn modelId="{D933750C-6C50-DF47-BAFB-47C3239533B2}" type="presOf" srcId="{9AB74489-5880-824B-B754-E5551724DFB2}" destId="{270A1CDD-840C-7C4E-92DE-C7C311721197}" srcOrd="0" destOrd="0" presId="urn:microsoft.com/office/officeart/2008/layout/LinedList"/>
    <dgm:cxn modelId="{679CE80F-D39A-5749-88FE-9EDC75E66F79}" type="presOf" srcId="{EBFC552A-8B5A-5A47-8966-985D94F4DA80}" destId="{D43FEAE2-0E5A-1948-88D5-3DEF6B490F76}" srcOrd="0" destOrd="0" presId="urn:microsoft.com/office/officeart/2008/layout/LinedList"/>
    <dgm:cxn modelId="{E9B21411-FEBD-A849-9240-0EB9FC3DC8AA}" type="presOf" srcId="{FE2B6DEF-8FBD-4F35-BBA9-03E932B63831}" destId="{51F119CF-2488-AB43-8FB7-12A376AAFA61}" srcOrd="0" destOrd="0" presId="urn:microsoft.com/office/officeart/2008/layout/LinedList"/>
    <dgm:cxn modelId="{8A5E4280-C8D7-9942-9475-8D3EEBED6749}" type="presOf" srcId="{A3090CE7-EEE5-407E-B9DA-5E9441AA7076}" destId="{16974D90-D41E-DE4C-8692-9B69D5F2DBC9}" srcOrd="0" destOrd="0" presId="urn:microsoft.com/office/officeart/2008/layout/LinedList"/>
    <dgm:cxn modelId="{1469FC9A-F602-5745-BA0E-9F5FBD0B8BEB}" type="presOf" srcId="{CB9CF1EC-1215-4815-92F9-26167D3BA492}" destId="{892B8ECA-545B-0341-8931-0566408ED462}" srcOrd="0" destOrd="0" presId="urn:microsoft.com/office/officeart/2008/layout/LinedList"/>
    <dgm:cxn modelId="{48D52B9E-9B19-7B49-BC4D-B838A2C2F582}" srcId="{A3090CE7-EEE5-407E-B9DA-5E9441AA7076}" destId="{EBFC552A-8B5A-5A47-8966-985D94F4DA80}" srcOrd="2" destOrd="0" parTransId="{AC4DB6BB-634C-ED40-A307-97AE5A699332}" sibTransId="{66B7BC57-4772-9541-BEC3-012EF2BDECF6}"/>
    <dgm:cxn modelId="{027802A1-53B1-F444-AE6C-1295D7269D43}" srcId="{A3090CE7-EEE5-407E-B9DA-5E9441AA7076}" destId="{D37A5EFD-B8F9-A04C-AF0D-E689B0E0434A}" srcOrd="3" destOrd="0" parTransId="{768DA212-47AF-104F-90BF-247774A015CA}" sibTransId="{E6F2A7A6-B26C-4F4D-961D-7EEEC3B86B49}"/>
    <dgm:cxn modelId="{BD5D0DA9-B7B3-AB41-BC76-2FEFD29E2835}" srcId="{A3090CE7-EEE5-407E-B9DA-5E9441AA7076}" destId="{9AB74489-5880-824B-B754-E5551724DFB2}" srcOrd="4" destOrd="0" parTransId="{65F89B57-407D-AA46-A2B3-7E47F78AA276}" sibTransId="{A2F0F92B-94C9-924B-B0AF-0209B07E6C6C}"/>
    <dgm:cxn modelId="{3CF5BABD-E558-4F18-B35D-3592ADD8D417}" srcId="{A3090CE7-EEE5-407E-B9DA-5E9441AA7076}" destId="{FE2B6DEF-8FBD-4F35-BBA9-03E932B63831}" srcOrd="0" destOrd="0" parTransId="{342AD274-78FF-4965-A8D2-09E82B9400ED}" sibTransId="{92FF81EB-55DF-46F9-A958-342A467E6F83}"/>
    <dgm:cxn modelId="{343328BF-A9C6-CB46-B574-840132900492}" type="presOf" srcId="{D37A5EFD-B8F9-A04C-AF0D-E689B0E0434A}" destId="{54C52011-54E6-864B-B946-FE033836DFBF}" srcOrd="0" destOrd="0" presId="urn:microsoft.com/office/officeart/2008/layout/LinedList"/>
    <dgm:cxn modelId="{1562A2FF-4555-4967-A18B-71AFEC8593ED}" srcId="{A3090CE7-EEE5-407E-B9DA-5E9441AA7076}" destId="{CB9CF1EC-1215-4815-92F9-26167D3BA492}" srcOrd="1" destOrd="0" parTransId="{827269D7-6707-44CD-80D0-E4C5079F7F90}" sibTransId="{21A51B9F-B0C1-4B58-992D-6FA9A1443661}"/>
    <dgm:cxn modelId="{01C91C16-E061-974A-82A1-F959CFE4122A}" type="presParOf" srcId="{16974D90-D41E-DE4C-8692-9B69D5F2DBC9}" destId="{CA747508-E87E-6245-8CBD-374EB3F7E3BD}" srcOrd="0" destOrd="0" presId="urn:microsoft.com/office/officeart/2008/layout/LinedList"/>
    <dgm:cxn modelId="{6312AF04-4FFB-3A44-9E97-3F8CD87D9CE0}" type="presParOf" srcId="{16974D90-D41E-DE4C-8692-9B69D5F2DBC9}" destId="{A18D29DC-DBE2-864F-9249-BC4E0B8714E8}" srcOrd="1" destOrd="0" presId="urn:microsoft.com/office/officeart/2008/layout/LinedList"/>
    <dgm:cxn modelId="{7DEDB22E-46C3-284D-81C9-5A513E2DBAD6}" type="presParOf" srcId="{A18D29DC-DBE2-864F-9249-BC4E0B8714E8}" destId="{51F119CF-2488-AB43-8FB7-12A376AAFA61}" srcOrd="0" destOrd="0" presId="urn:microsoft.com/office/officeart/2008/layout/LinedList"/>
    <dgm:cxn modelId="{CB2E908F-B55C-CE4A-8F81-F88C9680B302}" type="presParOf" srcId="{A18D29DC-DBE2-864F-9249-BC4E0B8714E8}" destId="{7B1BF71A-A80E-214C-A631-E8E551E3E235}" srcOrd="1" destOrd="0" presId="urn:microsoft.com/office/officeart/2008/layout/LinedList"/>
    <dgm:cxn modelId="{4672A863-788D-E945-B3D3-6A4ACC18E499}" type="presParOf" srcId="{16974D90-D41E-DE4C-8692-9B69D5F2DBC9}" destId="{49EE44A4-484F-4149-92A3-A35AE9E735D9}" srcOrd="2" destOrd="0" presId="urn:microsoft.com/office/officeart/2008/layout/LinedList"/>
    <dgm:cxn modelId="{6BEE3FCE-EACD-334D-A65A-C245EFA1F704}" type="presParOf" srcId="{16974D90-D41E-DE4C-8692-9B69D5F2DBC9}" destId="{C6BBC8EE-B320-494A-A4A5-121AAA9D6F99}" srcOrd="3" destOrd="0" presId="urn:microsoft.com/office/officeart/2008/layout/LinedList"/>
    <dgm:cxn modelId="{8865B795-3CF5-AB41-A757-E549E3AB9284}" type="presParOf" srcId="{C6BBC8EE-B320-494A-A4A5-121AAA9D6F99}" destId="{892B8ECA-545B-0341-8931-0566408ED462}" srcOrd="0" destOrd="0" presId="urn:microsoft.com/office/officeart/2008/layout/LinedList"/>
    <dgm:cxn modelId="{69FFBC88-70F7-944C-B59A-26857DEE2B0A}" type="presParOf" srcId="{C6BBC8EE-B320-494A-A4A5-121AAA9D6F99}" destId="{E8E5EBDF-D4DE-324C-89D5-4E72AB0E375B}" srcOrd="1" destOrd="0" presId="urn:microsoft.com/office/officeart/2008/layout/LinedList"/>
    <dgm:cxn modelId="{D6A46A07-CD42-4749-B260-540C99045E23}" type="presParOf" srcId="{16974D90-D41E-DE4C-8692-9B69D5F2DBC9}" destId="{FB92D5F0-6FAA-774A-B19F-5A4B3E6BF0AE}" srcOrd="4" destOrd="0" presId="urn:microsoft.com/office/officeart/2008/layout/LinedList"/>
    <dgm:cxn modelId="{EFA9E8A6-D5EC-D24C-9879-5E940EE4E6CC}" type="presParOf" srcId="{16974D90-D41E-DE4C-8692-9B69D5F2DBC9}" destId="{751886E2-5365-9643-989A-F0E8EA85C1A3}" srcOrd="5" destOrd="0" presId="urn:microsoft.com/office/officeart/2008/layout/LinedList"/>
    <dgm:cxn modelId="{53F1F521-FF69-7849-B2BE-44ABE7644454}" type="presParOf" srcId="{751886E2-5365-9643-989A-F0E8EA85C1A3}" destId="{D43FEAE2-0E5A-1948-88D5-3DEF6B490F76}" srcOrd="0" destOrd="0" presId="urn:microsoft.com/office/officeart/2008/layout/LinedList"/>
    <dgm:cxn modelId="{7F708784-7F7D-854D-8169-D8AD6775EDDC}" type="presParOf" srcId="{751886E2-5365-9643-989A-F0E8EA85C1A3}" destId="{E25B72A2-BC78-1F47-919D-052DEF1BBB1D}" srcOrd="1" destOrd="0" presId="urn:microsoft.com/office/officeart/2008/layout/LinedList"/>
    <dgm:cxn modelId="{75E4DF2F-0A87-254B-81A8-70E9D45A766F}" type="presParOf" srcId="{16974D90-D41E-DE4C-8692-9B69D5F2DBC9}" destId="{D53D1EB3-FDD7-2C46-9A1E-6599697049F4}" srcOrd="6" destOrd="0" presId="urn:microsoft.com/office/officeart/2008/layout/LinedList"/>
    <dgm:cxn modelId="{93D7FE02-46D1-254E-BB64-BCE8EF3A7263}" type="presParOf" srcId="{16974D90-D41E-DE4C-8692-9B69D5F2DBC9}" destId="{76A6EDF5-AA59-3646-98E2-4F7E3BC40D6E}" srcOrd="7" destOrd="0" presId="urn:microsoft.com/office/officeart/2008/layout/LinedList"/>
    <dgm:cxn modelId="{1B5ADFEF-F563-8E41-B459-4B3CE5BFF272}" type="presParOf" srcId="{76A6EDF5-AA59-3646-98E2-4F7E3BC40D6E}" destId="{54C52011-54E6-864B-B946-FE033836DFBF}" srcOrd="0" destOrd="0" presId="urn:microsoft.com/office/officeart/2008/layout/LinedList"/>
    <dgm:cxn modelId="{FD927B21-D140-E147-AF10-F7C20FD524E4}" type="presParOf" srcId="{76A6EDF5-AA59-3646-98E2-4F7E3BC40D6E}" destId="{BCFC8EBA-61BE-364F-8C2D-B7ACA024F499}" srcOrd="1" destOrd="0" presId="urn:microsoft.com/office/officeart/2008/layout/LinedList"/>
    <dgm:cxn modelId="{43646BBF-72F9-F24D-A14C-1DBA977370EC}" type="presParOf" srcId="{16974D90-D41E-DE4C-8692-9B69D5F2DBC9}" destId="{1C10DD08-EE08-2B47-B493-925013FA1562}" srcOrd="8" destOrd="0" presId="urn:microsoft.com/office/officeart/2008/layout/LinedList"/>
    <dgm:cxn modelId="{65D2C0E0-9B83-E249-8816-80E3A4DBE5C1}" type="presParOf" srcId="{16974D90-D41E-DE4C-8692-9B69D5F2DBC9}" destId="{7D2B1591-B41F-2C48-AE72-DD165D4CC44A}" srcOrd="9" destOrd="0" presId="urn:microsoft.com/office/officeart/2008/layout/LinedList"/>
    <dgm:cxn modelId="{072A7FF2-F3D5-9949-843E-B9DD31FD7625}" type="presParOf" srcId="{7D2B1591-B41F-2C48-AE72-DD165D4CC44A}" destId="{270A1CDD-840C-7C4E-92DE-C7C311721197}" srcOrd="0" destOrd="0" presId="urn:microsoft.com/office/officeart/2008/layout/LinedList"/>
    <dgm:cxn modelId="{9EF6A841-9332-384A-A1AB-6667B9160448}" type="presParOf" srcId="{7D2B1591-B41F-2C48-AE72-DD165D4CC44A}" destId="{F45F3386-BF58-5442-85AF-4592BA1C918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8C62469-9336-D446-833F-BB316588DE02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16BC55B7-834D-BE47-8046-563BAE935718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E8EC2192-02E3-3644-9D22-71656A46ADA4}" type="parTrans" cxnId="{EA5E3587-5B57-C743-887E-5EFCC813320A}">
      <dgm:prSet/>
      <dgm:spPr/>
      <dgm:t>
        <a:bodyPr/>
        <a:lstStyle/>
        <a:p>
          <a:endParaRPr lang="en-US"/>
        </a:p>
      </dgm:t>
    </dgm:pt>
    <dgm:pt modelId="{0E62109F-0596-6F4E-9EAB-4F12CE8E2E02}" type="sibTrans" cxnId="{EA5E3587-5B57-C743-887E-5EFCC813320A}">
      <dgm:prSet/>
      <dgm:spPr/>
      <dgm:t>
        <a:bodyPr/>
        <a:lstStyle/>
        <a:p>
          <a:endParaRPr lang="en-US"/>
        </a:p>
      </dgm:t>
    </dgm:pt>
    <dgm:pt modelId="{67CF1704-2382-494C-AEE1-F164AD85DE0A}">
      <dgm:prSet phldrT="[Text]"/>
      <dgm:spPr/>
      <dgm:t>
        <a:bodyPr/>
        <a:lstStyle/>
        <a:p>
          <a:r>
            <a:rPr lang="en-US" dirty="0"/>
            <a:t>Transformation process</a:t>
          </a:r>
        </a:p>
      </dgm:t>
    </dgm:pt>
    <dgm:pt modelId="{08A4E1B0-BA5A-3F48-B7AF-CB95B0584622}" type="parTrans" cxnId="{383D2974-58BD-A74E-9250-4DD780B6A7A3}">
      <dgm:prSet/>
      <dgm:spPr/>
      <dgm:t>
        <a:bodyPr/>
        <a:lstStyle/>
        <a:p>
          <a:endParaRPr lang="en-US"/>
        </a:p>
      </dgm:t>
    </dgm:pt>
    <dgm:pt modelId="{2528846C-115E-0441-BE9E-7CA1853A5723}" type="sibTrans" cxnId="{383D2974-58BD-A74E-9250-4DD780B6A7A3}">
      <dgm:prSet/>
      <dgm:spPr/>
      <dgm:t>
        <a:bodyPr/>
        <a:lstStyle/>
        <a:p>
          <a:endParaRPr lang="en-US"/>
        </a:p>
      </dgm:t>
    </dgm:pt>
    <dgm:pt modelId="{F91E20EE-E9A4-7244-892A-4347A110E64C}">
      <dgm:prSet phldrT="[Text]"/>
      <dgm:spPr/>
      <dgm:t>
        <a:bodyPr/>
        <a:lstStyle/>
        <a:p>
          <a:r>
            <a:rPr lang="en-US" dirty="0"/>
            <a:t>Information</a:t>
          </a:r>
        </a:p>
      </dgm:t>
    </dgm:pt>
    <dgm:pt modelId="{8D7FF40F-0256-F048-9923-AC810D4E33BB}" type="parTrans" cxnId="{18208DB3-F487-484E-80C7-7BA175DBCD80}">
      <dgm:prSet/>
      <dgm:spPr/>
      <dgm:t>
        <a:bodyPr/>
        <a:lstStyle/>
        <a:p>
          <a:endParaRPr lang="en-US"/>
        </a:p>
      </dgm:t>
    </dgm:pt>
    <dgm:pt modelId="{06F719FA-0242-6F41-8696-FA3941575AAA}" type="sibTrans" cxnId="{18208DB3-F487-484E-80C7-7BA175DBCD80}">
      <dgm:prSet/>
      <dgm:spPr/>
      <dgm:t>
        <a:bodyPr/>
        <a:lstStyle/>
        <a:p>
          <a:endParaRPr lang="en-US"/>
        </a:p>
      </dgm:t>
    </dgm:pt>
    <dgm:pt modelId="{34F39F37-07E5-1041-AFCE-E9FAE5D2D65A}" type="pres">
      <dgm:prSet presAssocID="{A8C62469-9336-D446-833F-BB316588DE02}" presName="Name0" presStyleCnt="0">
        <dgm:presLayoutVars>
          <dgm:dir/>
          <dgm:resizeHandles val="exact"/>
        </dgm:presLayoutVars>
      </dgm:prSet>
      <dgm:spPr/>
    </dgm:pt>
    <dgm:pt modelId="{B91FEB53-F64D-4544-AB03-CFFF1A4562B8}" type="pres">
      <dgm:prSet presAssocID="{16BC55B7-834D-BE47-8046-563BAE935718}" presName="node" presStyleLbl="node1" presStyleIdx="0" presStyleCnt="3">
        <dgm:presLayoutVars>
          <dgm:bulletEnabled val="1"/>
        </dgm:presLayoutVars>
      </dgm:prSet>
      <dgm:spPr/>
    </dgm:pt>
    <dgm:pt modelId="{84537DCD-1C94-4943-80BA-3E204319E98B}" type="pres">
      <dgm:prSet presAssocID="{0E62109F-0596-6F4E-9EAB-4F12CE8E2E02}" presName="sibTrans" presStyleLbl="sibTrans2D1" presStyleIdx="0" presStyleCnt="2"/>
      <dgm:spPr/>
    </dgm:pt>
    <dgm:pt modelId="{56FC9B4F-837E-9544-9467-971E7B8B341A}" type="pres">
      <dgm:prSet presAssocID="{0E62109F-0596-6F4E-9EAB-4F12CE8E2E02}" presName="connectorText" presStyleLbl="sibTrans2D1" presStyleIdx="0" presStyleCnt="2"/>
      <dgm:spPr/>
    </dgm:pt>
    <dgm:pt modelId="{F8ADE528-C877-AF45-AC96-4422478B3839}" type="pres">
      <dgm:prSet presAssocID="{67CF1704-2382-494C-AEE1-F164AD85DE0A}" presName="node" presStyleLbl="node1" presStyleIdx="1" presStyleCnt="3">
        <dgm:presLayoutVars>
          <dgm:bulletEnabled val="1"/>
        </dgm:presLayoutVars>
      </dgm:prSet>
      <dgm:spPr/>
    </dgm:pt>
    <dgm:pt modelId="{C9A7D9A0-EA14-C94B-B933-AD04D7FF5467}" type="pres">
      <dgm:prSet presAssocID="{2528846C-115E-0441-BE9E-7CA1853A5723}" presName="sibTrans" presStyleLbl="sibTrans2D1" presStyleIdx="1" presStyleCnt="2"/>
      <dgm:spPr/>
    </dgm:pt>
    <dgm:pt modelId="{061E24BF-D5D2-D24E-9BBB-A43356E2F3E8}" type="pres">
      <dgm:prSet presAssocID="{2528846C-115E-0441-BE9E-7CA1853A5723}" presName="connectorText" presStyleLbl="sibTrans2D1" presStyleIdx="1" presStyleCnt="2"/>
      <dgm:spPr/>
    </dgm:pt>
    <dgm:pt modelId="{2E882CD2-7316-E747-AD37-F090B073FDD0}" type="pres">
      <dgm:prSet presAssocID="{F91E20EE-E9A4-7244-892A-4347A110E64C}" presName="node" presStyleLbl="node1" presStyleIdx="2" presStyleCnt="3">
        <dgm:presLayoutVars>
          <dgm:bulletEnabled val="1"/>
        </dgm:presLayoutVars>
      </dgm:prSet>
      <dgm:spPr/>
    </dgm:pt>
  </dgm:ptLst>
  <dgm:cxnLst>
    <dgm:cxn modelId="{B902760F-22A5-1A4D-AD88-8C2F5F984FC0}" type="presOf" srcId="{2528846C-115E-0441-BE9E-7CA1853A5723}" destId="{C9A7D9A0-EA14-C94B-B933-AD04D7FF5467}" srcOrd="0" destOrd="0" presId="urn:microsoft.com/office/officeart/2005/8/layout/process1"/>
    <dgm:cxn modelId="{FDCDAE2C-4865-A24C-A4CD-3230618CA86A}" type="presOf" srcId="{0E62109F-0596-6F4E-9EAB-4F12CE8E2E02}" destId="{56FC9B4F-837E-9544-9467-971E7B8B341A}" srcOrd="1" destOrd="0" presId="urn:microsoft.com/office/officeart/2005/8/layout/process1"/>
    <dgm:cxn modelId="{1199B446-25BE-DC42-B5F1-CB9F187F764E}" type="presOf" srcId="{2528846C-115E-0441-BE9E-7CA1853A5723}" destId="{061E24BF-D5D2-D24E-9BBB-A43356E2F3E8}" srcOrd="1" destOrd="0" presId="urn:microsoft.com/office/officeart/2005/8/layout/process1"/>
    <dgm:cxn modelId="{B59EAD5C-74BC-2348-8CAF-66E2609201EA}" type="presOf" srcId="{0E62109F-0596-6F4E-9EAB-4F12CE8E2E02}" destId="{84537DCD-1C94-4943-80BA-3E204319E98B}" srcOrd="0" destOrd="0" presId="urn:microsoft.com/office/officeart/2005/8/layout/process1"/>
    <dgm:cxn modelId="{A3F5DB60-F8AF-D34A-9FCF-361EA7E052EB}" type="presOf" srcId="{A8C62469-9336-D446-833F-BB316588DE02}" destId="{34F39F37-07E5-1041-AFCE-E9FAE5D2D65A}" srcOrd="0" destOrd="0" presId="urn:microsoft.com/office/officeart/2005/8/layout/process1"/>
    <dgm:cxn modelId="{383D2974-58BD-A74E-9250-4DD780B6A7A3}" srcId="{A8C62469-9336-D446-833F-BB316588DE02}" destId="{67CF1704-2382-494C-AEE1-F164AD85DE0A}" srcOrd="1" destOrd="0" parTransId="{08A4E1B0-BA5A-3F48-B7AF-CB95B0584622}" sibTransId="{2528846C-115E-0441-BE9E-7CA1853A5723}"/>
    <dgm:cxn modelId="{6589F374-267F-A548-899F-D2FDD0882172}" type="presOf" srcId="{67CF1704-2382-494C-AEE1-F164AD85DE0A}" destId="{F8ADE528-C877-AF45-AC96-4422478B3839}" srcOrd="0" destOrd="0" presId="urn:microsoft.com/office/officeart/2005/8/layout/process1"/>
    <dgm:cxn modelId="{EA5E3587-5B57-C743-887E-5EFCC813320A}" srcId="{A8C62469-9336-D446-833F-BB316588DE02}" destId="{16BC55B7-834D-BE47-8046-563BAE935718}" srcOrd="0" destOrd="0" parTransId="{E8EC2192-02E3-3644-9D22-71656A46ADA4}" sibTransId="{0E62109F-0596-6F4E-9EAB-4F12CE8E2E02}"/>
    <dgm:cxn modelId="{F703D29C-69CA-4844-832B-482ACCF4E259}" type="presOf" srcId="{F91E20EE-E9A4-7244-892A-4347A110E64C}" destId="{2E882CD2-7316-E747-AD37-F090B073FDD0}" srcOrd="0" destOrd="0" presId="urn:microsoft.com/office/officeart/2005/8/layout/process1"/>
    <dgm:cxn modelId="{18208DB3-F487-484E-80C7-7BA175DBCD80}" srcId="{A8C62469-9336-D446-833F-BB316588DE02}" destId="{F91E20EE-E9A4-7244-892A-4347A110E64C}" srcOrd="2" destOrd="0" parTransId="{8D7FF40F-0256-F048-9923-AC810D4E33BB}" sibTransId="{06F719FA-0242-6F41-8696-FA3941575AAA}"/>
    <dgm:cxn modelId="{CBAEF4F4-A941-B44B-B18C-2E3F5ED721A0}" type="presOf" srcId="{16BC55B7-834D-BE47-8046-563BAE935718}" destId="{B91FEB53-F64D-4544-AB03-CFFF1A4562B8}" srcOrd="0" destOrd="0" presId="urn:microsoft.com/office/officeart/2005/8/layout/process1"/>
    <dgm:cxn modelId="{1A32C9F2-AA0A-5940-9E6A-A5F4CC18D513}" type="presParOf" srcId="{34F39F37-07E5-1041-AFCE-E9FAE5D2D65A}" destId="{B91FEB53-F64D-4544-AB03-CFFF1A4562B8}" srcOrd="0" destOrd="0" presId="urn:microsoft.com/office/officeart/2005/8/layout/process1"/>
    <dgm:cxn modelId="{18741667-7EC7-1343-BB5E-48D82874525A}" type="presParOf" srcId="{34F39F37-07E5-1041-AFCE-E9FAE5D2D65A}" destId="{84537DCD-1C94-4943-80BA-3E204319E98B}" srcOrd="1" destOrd="0" presId="urn:microsoft.com/office/officeart/2005/8/layout/process1"/>
    <dgm:cxn modelId="{4BAEDA41-F225-F74E-8074-2AB2719DB3A5}" type="presParOf" srcId="{84537DCD-1C94-4943-80BA-3E204319E98B}" destId="{56FC9B4F-837E-9544-9467-971E7B8B341A}" srcOrd="0" destOrd="0" presId="urn:microsoft.com/office/officeart/2005/8/layout/process1"/>
    <dgm:cxn modelId="{C59B80E7-A78C-C14D-A703-8983C28046CD}" type="presParOf" srcId="{34F39F37-07E5-1041-AFCE-E9FAE5D2D65A}" destId="{F8ADE528-C877-AF45-AC96-4422478B3839}" srcOrd="2" destOrd="0" presId="urn:microsoft.com/office/officeart/2005/8/layout/process1"/>
    <dgm:cxn modelId="{52000F0F-7E97-C343-84BA-FADAA48FB438}" type="presParOf" srcId="{34F39F37-07E5-1041-AFCE-E9FAE5D2D65A}" destId="{C9A7D9A0-EA14-C94B-B933-AD04D7FF5467}" srcOrd="3" destOrd="0" presId="urn:microsoft.com/office/officeart/2005/8/layout/process1"/>
    <dgm:cxn modelId="{842A031C-46C2-8B40-BDF1-5683B05029D3}" type="presParOf" srcId="{C9A7D9A0-EA14-C94B-B933-AD04D7FF5467}" destId="{061E24BF-D5D2-D24E-9BBB-A43356E2F3E8}" srcOrd="0" destOrd="0" presId="urn:microsoft.com/office/officeart/2005/8/layout/process1"/>
    <dgm:cxn modelId="{B0A7062D-B702-5347-ACA1-075A91697D42}" type="presParOf" srcId="{34F39F37-07E5-1041-AFCE-E9FAE5D2D65A}" destId="{2E882CD2-7316-E747-AD37-F090B073FDD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3090CE7-EEE5-407E-B9DA-5E9441AA7076}" type="doc">
      <dgm:prSet loTypeId="urn:microsoft.com/office/officeart/2008/layout/LinedList" loCatId="list" qsTypeId="urn:microsoft.com/office/officeart/2005/8/quickstyle/simple3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FE2B6DEF-8FBD-4F35-BBA9-03E932B63831}">
      <dgm:prSet/>
      <dgm:spPr/>
      <dgm:t>
        <a:bodyPr/>
        <a:lstStyle/>
        <a:p>
          <a:r>
            <a:rPr lang="en-GB" b="1" i="0"/>
            <a:t>Information is data that has been:</a:t>
          </a:r>
          <a:r>
            <a:rPr lang="en-GB" b="0" i="0"/>
            <a:t> </a:t>
          </a:r>
          <a:endParaRPr lang="en-GB" b="1" i="0"/>
        </a:p>
        <a:p>
          <a:r>
            <a:rPr lang="en-GB" b="1" i="0"/>
            <a:t>- Processed so that they are meaningful</a:t>
          </a:r>
        </a:p>
        <a:p>
          <a:r>
            <a:rPr lang="en-GB" b="1" i="0"/>
            <a:t>- Processed For a purpose</a:t>
          </a:r>
        </a:p>
        <a:p>
          <a:r>
            <a:rPr lang="en-GB" b="1" i="0"/>
            <a:t>- Interpreted and understood by the recipient</a:t>
          </a:r>
          <a:endParaRPr lang="en-US"/>
        </a:p>
      </dgm:t>
    </dgm:pt>
    <dgm:pt modelId="{342AD274-78FF-4965-A8D2-09E82B9400ED}" type="parTrans" cxnId="{3CF5BABD-E558-4F18-B35D-3592ADD8D417}">
      <dgm:prSet/>
      <dgm:spPr/>
      <dgm:t>
        <a:bodyPr/>
        <a:lstStyle/>
        <a:p>
          <a:endParaRPr lang="en-US"/>
        </a:p>
      </dgm:t>
    </dgm:pt>
    <dgm:pt modelId="{92FF81EB-55DF-46F9-A958-342A467E6F83}" type="sibTrans" cxnId="{3CF5BABD-E558-4F18-B35D-3592ADD8D417}">
      <dgm:prSet/>
      <dgm:spPr/>
      <dgm:t>
        <a:bodyPr/>
        <a:lstStyle/>
        <a:p>
          <a:endParaRPr lang="en-US"/>
        </a:p>
      </dgm:t>
    </dgm:pt>
    <dgm:pt modelId="{CB9CF1EC-1215-4815-92F9-26167D3BA492}">
      <dgm:prSet/>
      <dgm:spPr/>
      <dgm:t>
        <a:bodyPr/>
        <a:lstStyle/>
        <a:p>
          <a:r>
            <a:rPr lang="en-GB" b="0" i="0"/>
            <a:t>e.g., a bank statement, a sales forecast, a telephone directory, graphs of trends in visitor numbers  to a website</a:t>
          </a:r>
          <a:endParaRPr lang="en-US"/>
        </a:p>
      </dgm:t>
    </dgm:pt>
    <dgm:pt modelId="{827269D7-6707-44CD-80D0-E4C5079F7F90}" type="parTrans" cxnId="{1562A2FF-4555-4967-A18B-71AFEC8593ED}">
      <dgm:prSet/>
      <dgm:spPr/>
      <dgm:t>
        <a:bodyPr/>
        <a:lstStyle/>
        <a:p>
          <a:endParaRPr lang="en-US"/>
        </a:p>
      </dgm:t>
    </dgm:pt>
    <dgm:pt modelId="{21A51B9F-B0C1-4B58-992D-6FA9A1443661}" type="sibTrans" cxnId="{1562A2FF-4555-4967-A18B-71AFEC8593ED}">
      <dgm:prSet/>
      <dgm:spPr/>
      <dgm:t>
        <a:bodyPr/>
        <a:lstStyle/>
        <a:p>
          <a:endParaRPr lang="en-US"/>
        </a:p>
      </dgm:t>
    </dgm:pt>
    <dgm:pt modelId="{17C64745-11B3-9F44-9146-0ABBA0A68A99}" type="pres">
      <dgm:prSet presAssocID="{A3090CE7-EEE5-407E-B9DA-5E9441AA7076}" presName="vert0" presStyleCnt="0">
        <dgm:presLayoutVars>
          <dgm:dir/>
          <dgm:animOne val="branch"/>
          <dgm:animLvl val="lvl"/>
        </dgm:presLayoutVars>
      </dgm:prSet>
      <dgm:spPr/>
    </dgm:pt>
    <dgm:pt modelId="{A327E954-C618-854F-8E3C-8F4A73A7BA70}" type="pres">
      <dgm:prSet presAssocID="{FE2B6DEF-8FBD-4F35-BBA9-03E932B63831}" presName="thickLine" presStyleLbl="alignNode1" presStyleIdx="0" presStyleCnt="2"/>
      <dgm:spPr/>
    </dgm:pt>
    <dgm:pt modelId="{8BC52252-AC21-F040-AEAA-55DF0D8CE052}" type="pres">
      <dgm:prSet presAssocID="{FE2B6DEF-8FBD-4F35-BBA9-03E932B63831}" presName="horz1" presStyleCnt="0"/>
      <dgm:spPr/>
    </dgm:pt>
    <dgm:pt modelId="{9625EDBD-6304-8A45-BF91-F65C6CB5AA59}" type="pres">
      <dgm:prSet presAssocID="{FE2B6DEF-8FBD-4F35-BBA9-03E932B63831}" presName="tx1" presStyleLbl="revTx" presStyleIdx="0" presStyleCnt="2"/>
      <dgm:spPr/>
    </dgm:pt>
    <dgm:pt modelId="{192DFE27-19D4-094D-9843-04624A10F72F}" type="pres">
      <dgm:prSet presAssocID="{FE2B6DEF-8FBD-4F35-BBA9-03E932B63831}" presName="vert1" presStyleCnt="0"/>
      <dgm:spPr/>
    </dgm:pt>
    <dgm:pt modelId="{0B6367F0-46A9-2043-9FE5-DF1D4941BD34}" type="pres">
      <dgm:prSet presAssocID="{CB9CF1EC-1215-4815-92F9-26167D3BA492}" presName="thickLine" presStyleLbl="alignNode1" presStyleIdx="1" presStyleCnt="2"/>
      <dgm:spPr/>
    </dgm:pt>
    <dgm:pt modelId="{349AE583-DA71-744B-BA6D-1AFFF2E94377}" type="pres">
      <dgm:prSet presAssocID="{CB9CF1EC-1215-4815-92F9-26167D3BA492}" presName="horz1" presStyleCnt="0"/>
      <dgm:spPr/>
    </dgm:pt>
    <dgm:pt modelId="{5507C3F8-C8B0-AC49-B74C-67741E76CE7B}" type="pres">
      <dgm:prSet presAssocID="{CB9CF1EC-1215-4815-92F9-26167D3BA492}" presName="tx1" presStyleLbl="revTx" presStyleIdx="1" presStyleCnt="2"/>
      <dgm:spPr/>
    </dgm:pt>
    <dgm:pt modelId="{18099B89-D272-D346-9646-699F0963F45C}" type="pres">
      <dgm:prSet presAssocID="{CB9CF1EC-1215-4815-92F9-26167D3BA492}" presName="vert1" presStyleCnt="0"/>
      <dgm:spPr/>
    </dgm:pt>
  </dgm:ptLst>
  <dgm:cxnLst>
    <dgm:cxn modelId="{68B87B0B-1A2F-F944-AC3E-0180D20163F7}" type="presOf" srcId="{A3090CE7-EEE5-407E-B9DA-5E9441AA7076}" destId="{17C64745-11B3-9F44-9146-0ABBA0A68A99}" srcOrd="0" destOrd="0" presId="urn:microsoft.com/office/officeart/2008/layout/LinedList"/>
    <dgm:cxn modelId="{1154648C-DC1D-684D-8BEE-2983FE71D70E}" type="presOf" srcId="{FE2B6DEF-8FBD-4F35-BBA9-03E932B63831}" destId="{9625EDBD-6304-8A45-BF91-F65C6CB5AA59}" srcOrd="0" destOrd="0" presId="urn:microsoft.com/office/officeart/2008/layout/LinedList"/>
    <dgm:cxn modelId="{3CF5BABD-E558-4F18-B35D-3592ADD8D417}" srcId="{A3090CE7-EEE5-407E-B9DA-5E9441AA7076}" destId="{FE2B6DEF-8FBD-4F35-BBA9-03E932B63831}" srcOrd="0" destOrd="0" parTransId="{342AD274-78FF-4965-A8D2-09E82B9400ED}" sibTransId="{92FF81EB-55DF-46F9-A958-342A467E6F83}"/>
    <dgm:cxn modelId="{EC41FAF3-A3C2-E64B-9AEC-7316F886248A}" type="presOf" srcId="{CB9CF1EC-1215-4815-92F9-26167D3BA492}" destId="{5507C3F8-C8B0-AC49-B74C-67741E76CE7B}" srcOrd="0" destOrd="0" presId="urn:microsoft.com/office/officeart/2008/layout/LinedList"/>
    <dgm:cxn modelId="{1562A2FF-4555-4967-A18B-71AFEC8593ED}" srcId="{A3090CE7-EEE5-407E-B9DA-5E9441AA7076}" destId="{CB9CF1EC-1215-4815-92F9-26167D3BA492}" srcOrd="1" destOrd="0" parTransId="{827269D7-6707-44CD-80D0-E4C5079F7F90}" sibTransId="{21A51B9F-B0C1-4B58-992D-6FA9A1443661}"/>
    <dgm:cxn modelId="{1FA3929C-D524-AD48-A22C-2CD90C7CEE79}" type="presParOf" srcId="{17C64745-11B3-9F44-9146-0ABBA0A68A99}" destId="{A327E954-C618-854F-8E3C-8F4A73A7BA70}" srcOrd="0" destOrd="0" presId="urn:microsoft.com/office/officeart/2008/layout/LinedList"/>
    <dgm:cxn modelId="{953A00CF-EE5A-E74D-8E1E-4664FC5B34FD}" type="presParOf" srcId="{17C64745-11B3-9F44-9146-0ABBA0A68A99}" destId="{8BC52252-AC21-F040-AEAA-55DF0D8CE052}" srcOrd="1" destOrd="0" presId="urn:microsoft.com/office/officeart/2008/layout/LinedList"/>
    <dgm:cxn modelId="{500D8544-F46B-5E4A-8F1E-DFC1FE83C8F1}" type="presParOf" srcId="{8BC52252-AC21-F040-AEAA-55DF0D8CE052}" destId="{9625EDBD-6304-8A45-BF91-F65C6CB5AA59}" srcOrd="0" destOrd="0" presId="urn:microsoft.com/office/officeart/2008/layout/LinedList"/>
    <dgm:cxn modelId="{881E698B-DAC4-AE48-8F97-BA75FCF5E5EE}" type="presParOf" srcId="{8BC52252-AC21-F040-AEAA-55DF0D8CE052}" destId="{192DFE27-19D4-094D-9843-04624A10F72F}" srcOrd="1" destOrd="0" presId="urn:microsoft.com/office/officeart/2008/layout/LinedList"/>
    <dgm:cxn modelId="{D012E9B5-077C-284D-9536-029A92BD0572}" type="presParOf" srcId="{17C64745-11B3-9F44-9146-0ABBA0A68A99}" destId="{0B6367F0-46A9-2043-9FE5-DF1D4941BD34}" srcOrd="2" destOrd="0" presId="urn:microsoft.com/office/officeart/2008/layout/LinedList"/>
    <dgm:cxn modelId="{4A905AF6-CF02-D14D-8D6E-4C805256716C}" type="presParOf" srcId="{17C64745-11B3-9F44-9146-0ABBA0A68A99}" destId="{349AE583-DA71-744B-BA6D-1AFFF2E94377}" srcOrd="3" destOrd="0" presId="urn:microsoft.com/office/officeart/2008/layout/LinedList"/>
    <dgm:cxn modelId="{6B3A276F-EB54-CF40-94D4-0F59E2116ADA}" type="presParOf" srcId="{349AE583-DA71-744B-BA6D-1AFFF2E94377}" destId="{5507C3F8-C8B0-AC49-B74C-67741E76CE7B}" srcOrd="0" destOrd="0" presId="urn:microsoft.com/office/officeart/2008/layout/LinedList"/>
    <dgm:cxn modelId="{EB5C7314-DB28-FE4C-872F-B55E1D02EF9E}" type="presParOf" srcId="{349AE583-DA71-744B-BA6D-1AFFF2E94377}" destId="{18099B89-D272-D346-9646-699F0963F45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3090CE7-EEE5-407E-B9DA-5E9441AA7076}" type="doc">
      <dgm:prSet loTypeId="urn:microsoft.com/office/officeart/2008/layout/LinedList" loCatId="list" qsTypeId="urn:microsoft.com/office/officeart/2005/8/quickstyle/simple3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FE2B6DEF-8FBD-4F35-BBA9-03E932B63831}">
      <dgm:prSet custT="1"/>
      <dgm:spPr/>
      <dgm:t>
        <a:bodyPr/>
        <a:lstStyle/>
        <a:p>
          <a:r>
            <a:rPr lang="en-GB" sz="4000" b="1" i="0" dirty="0"/>
            <a:t>Data v Information</a:t>
          </a:r>
          <a:endParaRPr lang="en-US" sz="4000" dirty="0"/>
        </a:p>
      </dgm:t>
    </dgm:pt>
    <dgm:pt modelId="{342AD274-78FF-4965-A8D2-09E82B9400ED}" type="parTrans" cxnId="{3CF5BABD-E558-4F18-B35D-3592ADD8D417}">
      <dgm:prSet/>
      <dgm:spPr/>
      <dgm:t>
        <a:bodyPr/>
        <a:lstStyle/>
        <a:p>
          <a:endParaRPr lang="en-US"/>
        </a:p>
      </dgm:t>
    </dgm:pt>
    <dgm:pt modelId="{92FF81EB-55DF-46F9-A958-342A467E6F83}" type="sibTrans" cxnId="{3CF5BABD-E558-4F18-B35D-3592ADD8D417}">
      <dgm:prSet/>
      <dgm:spPr/>
      <dgm:t>
        <a:bodyPr/>
        <a:lstStyle/>
        <a:p>
          <a:endParaRPr lang="en-US"/>
        </a:p>
      </dgm:t>
    </dgm:pt>
    <dgm:pt modelId="{CB9CF1EC-1215-4815-92F9-26167D3BA492}">
      <dgm:prSet/>
      <dgm:spPr/>
      <dgm:t>
        <a:bodyPr/>
        <a:lstStyle/>
        <a:p>
          <a:r>
            <a:rPr lang="en-US" dirty="0"/>
            <a:t>1. The date</a:t>
          </a:r>
        </a:p>
        <a:p>
          <a:r>
            <a:rPr lang="en-US" dirty="0"/>
            <a:t>2. A bank statement</a:t>
          </a:r>
        </a:p>
        <a:p>
          <a:r>
            <a:rPr lang="en-US" dirty="0"/>
            <a:t>3. The number 1355.76</a:t>
          </a:r>
        </a:p>
        <a:p>
          <a:r>
            <a:rPr lang="en-US" dirty="0"/>
            <a:t>4. A National Insurance Number (</a:t>
          </a:r>
          <a:r>
            <a:rPr lang="en-US" dirty="0" err="1"/>
            <a:t>Isikood</a:t>
          </a:r>
          <a:r>
            <a:rPr lang="en-US" dirty="0"/>
            <a:t>)</a:t>
          </a:r>
        </a:p>
        <a:p>
          <a:r>
            <a:rPr lang="en-US" dirty="0"/>
            <a:t>5. A Balance Sheet</a:t>
          </a:r>
        </a:p>
        <a:p>
          <a:r>
            <a:rPr lang="en-US" dirty="0"/>
            <a:t>6. A bus timetable</a:t>
          </a:r>
        </a:p>
        <a:p>
          <a:r>
            <a:rPr lang="en-US" dirty="0"/>
            <a:t>7. A car registration plate</a:t>
          </a:r>
        </a:p>
        <a:p>
          <a:endParaRPr lang="en-US" dirty="0"/>
        </a:p>
        <a:p>
          <a:endParaRPr lang="en-US" dirty="0"/>
        </a:p>
      </dgm:t>
    </dgm:pt>
    <dgm:pt modelId="{827269D7-6707-44CD-80D0-E4C5079F7F90}" type="parTrans" cxnId="{1562A2FF-4555-4967-A18B-71AFEC8593ED}">
      <dgm:prSet/>
      <dgm:spPr/>
      <dgm:t>
        <a:bodyPr/>
        <a:lstStyle/>
        <a:p>
          <a:endParaRPr lang="en-US"/>
        </a:p>
      </dgm:t>
    </dgm:pt>
    <dgm:pt modelId="{21A51B9F-B0C1-4B58-992D-6FA9A1443661}" type="sibTrans" cxnId="{1562A2FF-4555-4967-A18B-71AFEC8593ED}">
      <dgm:prSet/>
      <dgm:spPr/>
      <dgm:t>
        <a:bodyPr/>
        <a:lstStyle/>
        <a:p>
          <a:endParaRPr lang="en-US"/>
        </a:p>
      </dgm:t>
    </dgm:pt>
    <dgm:pt modelId="{17C64745-11B3-9F44-9146-0ABBA0A68A99}" type="pres">
      <dgm:prSet presAssocID="{A3090CE7-EEE5-407E-B9DA-5E9441AA7076}" presName="vert0" presStyleCnt="0">
        <dgm:presLayoutVars>
          <dgm:dir/>
          <dgm:animOne val="branch"/>
          <dgm:animLvl val="lvl"/>
        </dgm:presLayoutVars>
      </dgm:prSet>
      <dgm:spPr/>
    </dgm:pt>
    <dgm:pt modelId="{A327E954-C618-854F-8E3C-8F4A73A7BA70}" type="pres">
      <dgm:prSet presAssocID="{FE2B6DEF-8FBD-4F35-BBA9-03E932B63831}" presName="thickLine" presStyleLbl="alignNode1" presStyleIdx="0" presStyleCnt="2"/>
      <dgm:spPr/>
    </dgm:pt>
    <dgm:pt modelId="{8BC52252-AC21-F040-AEAA-55DF0D8CE052}" type="pres">
      <dgm:prSet presAssocID="{FE2B6DEF-8FBD-4F35-BBA9-03E932B63831}" presName="horz1" presStyleCnt="0"/>
      <dgm:spPr/>
    </dgm:pt>
    <dgm:pt modelId="{9625EDBD-6304-8A45-BF91-F65C6CB5AA59}" type="pres">
      <dgm:prSet presAssocID="{FE2B6DEF-8FBD-4F35-BBA9-03E932B63831}" presName="tx1" presStyleLbl="revTx" presStyleIdx="0" presStyleCnt="2"/>
      <dgm:spPr/>
    </dgm:pt>
    <dgm:pt modelId="{192DFE27-19D4-094D-9843-04624A10F72F}" type="pres">
      <dgm:prSet presAssocID="{FE2B6DEF-8FBD-4F35-BBA9-03E932B63831}" presName="vert1" presStyleCnt="0"/>
      <dgm:spPr/>
    </dgm:pt>
    <dgm:pt modelId="{0B6367F0-46A9-2043-9FE5-DF1D4941BD34}" type="pres">
      <dgm:prSet presAssocID="{CB9CF1EC-1215-4815-92F9-26167D3BA492}" presName="thickLine" presStyleLbl="alignNode1" presStyleIdx="1" presStyleCnt="2"/>
      <dgm:spPr/>
    </dgm:pt>
    <dgm:pt modelId="{349AE583-DA71-744B-BA6D-1AFFF2E94377}" type="pres">
      <dgm:prSet presAssocID="{CB9CF1EC-1215-4815-92F9-26167D3BA492}" presName="horz1" presStyleCnt="0"/>
      <dgm:spPr/>
    </dgm:pt>
    <dgm:pt modelId="{5507C3F8-C8B0-AC49-B74C-67741E76CE7B}" type="pres">
      <dgm:prSet presAssocID="{CB9CF1EC-1215-4815-92F9-26167D3BA492}" presName="tx1" presStyleLbl="revTx" presStyleIdx="1" presStyleCnt="2" custScaleY="576719"/>
      <dgm:spPr/>
    </dgm:pt>
    <dgm:pt modelId="{18099B89-D272-D346-9646-699F0963F45C}" type="pres">
      <dgm:prSet presAssocID="{CB9CF1EC-1215-4815-92F9-26167D3BA492}" presName="vert1" presStyleCnt="0"/>
      <dgm:spPr/>
    </dgm:pt>
  </dgm:ptLst>
  <dgm:cxnLst>
    <dgm:cxn modelId="{68B87B0B-1A2F-F944-AC3E-0180D20163F7}" type="presOf" srcId="{A3090CE7-EEE5-407E-B9DA-5E9441AA7076}" destId="{17C64745-11B3-9F44-9146-0ABBA0A68A99}" srcOrd="0" destOrd="0" presId="urn:microsoft.com/office/officeart/2008/layout/LinedList"/>
    <dgm:cxn modelId="{1154648C-DC1D-684D-8BEE-2983FE71D70E}" type="presOf" srcId="{FE2B6DEF-8FBD-4F35-BBA9-03E932B63831}" destId="{9625EDBD-6304-8A45-BF91-F65C6CB5AA59}" srcOrd="0" destOrd="0" presId="urn:microsoft.com/office/officeart/2008/layout/LinedList"/>
    <dgm:cxn modelId="{3CF5BABD-E558-4F18-B35D-3592ADD8D417}" srcId="{A3090CE7-EEE5-407E-B9DA-5E9441AA7076}" destId="{FE2B6DEF-8FBD-4F35-BBA9-03E932B63831}" srcOrd="0" destOrd="0" parTransId="{342AD274-78FF-4965-A8D2-09E82B9400ED}" sibTransId="{92FF81EB-55DF-46F9-A958-342A467E6F83}"/>
    <dgm:cxn modelId="{EC41FAF3-A3C2-E64B-9AEC-7316F886248A}" type="presOf" srcId="{CB9CF1EC-1215-4815-92F9-26167D3BA492}" destId="{5507C3F8-C8B0-AC49-B74C-67741E76CE7B}" srcOrd="0" destOrd="0" presId="urn:microsoft.com/office/officeart/2008/layout/LinedList"/>
    <dgm:cxn modelId="{1562A2FF-4555-4967-A18B-71AFEC8593ED}" srcId="{A3090CE7-EEE5-407E-B9DA-5E9441AA7076}" destId="{CB9CF1EC-1215-4815-92F9-26167D3BA492}" srcOrd="1" destOrd="0" parTransId="{827269D7-6707-44CD-80D0-E4C5079F7F90}" sibTransId="{21A51B9F-B0C1-4B58-992D-6FA9A1443661}"/>
    <dgm:cxn modelId="{1FA3929C-D524-AD48-A22C-2CD90C7CEE79}" type="presParOf" srcId="{17C64745-11B3-9F44-9146-0ABBA0A68A99}" destId="{A327E954-C618-854F-8E3C-8F4A73A7BA70}" srcOrd="0" destOrd="0" presId="urn:microsoft.com/office/officeart/2008/layout/LinedList"/>
    <dgm:cxn modelId="{953A00CF-EE5A-E74D-8E1E-4664FC5B34FD}" type="presParOf" srcId="{17C64745-11B3-9F44-9146-0ABBA0A68A99}" destId="{8BC52252-AC21-F040-AEAA-55DF0D8CE052}" srcOrd="1" destOrd="0" presId="urn:microsoft.com/office/officeart/2008/layout/LinedList"/>
    <dgm:cxn modelId="{500D8544-F46B-5E4A-8F1E-DFC1FE83C8F1}" type="presParOf" srcId="{8BC52252-AC21-F040-AEAA-55DF0D8CE052}" destId="{9625EDBD-6304-8A45-BF91-F65C6CB5AA59}" srcOrd="0" destOrd="0" presId="urn:microsoft.com/office/officeart/2008/layout/LinedList"/>
    <dgm:cxn modelId="{881E698B-DAC4-AE48-8F97-BA75FCF5E5EE}" type="presParOf" srcId="{8BC52252-AC21-F040-AEAA-55DF0D8CE052}" destId="{192DFE27-19D4-094D-9843-04624A10F72F}" srcOrd="1" destOrd="0" presId="urn:microsoft.com/office/officeart/2008/layout/LinedList"/>
    <dgm:cxn modelId="{D012E9B5-077C-284D-9536-029A92BD0572}" type="presParOf" srcId="{17C64745-11B3-9F44-9146-0ABBA0A68A99}" destId="{0B6367F0-46A9-2043-9FE5-DF1D4941BD34}" srcOrd="2" destOrd="0" presId="urn:microsoft.com/office/officeart/2008/layout/LinedList"/>
    <dgm:cxn modelId="{4A905AF6-CF02-D14D-8D6E-4C805256716C}" type="presParOf" srcId="{17C64745-11B3-9F44-9146-0ABBA0A68A99}" destId="{349AE583-DA71-744B-BA6D-1AFFF2E94377}" srcOrd="3" destOrd="0" presId="urn:microsoft.com/office/officeart/2008/layout/LinedList"/>
    <dgm:cxn modelId="{6B3A276F-EB54-CF40-94D4-0F59E2116ADA}" type="presParOf" srcId="{349AE583-DA71-744B-BA6D-1AFFF2E94377}" destId="{5507C3F8-C8B0-AC49-B74C-67741E76CE7B}" srcOrd="0" destOrd="0" presId="urn:microsoft.com/office/officeart/2008/layout/LinedList"/>
    <dgm:cxn modelId="{EB5C7314-DB28-FE4C-872F-B55E1D02EF9E}" type="presParOf" srcId="{349AE583-DA71-744B-BA6D-1AFFF2E94377}" destId="{18099B89-D272-D346-9646-699F0963F45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3090CE7-EEE5-407E-B9DA-5E9441AA7076}" type="doc">
      <dgm:prSet loTypeId="urn:microsoft.com/office/officeart/2016/7/layout/BasicProcessNew" loCatId="process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2B6DEF-8FBD-4F35-BBA9-03E932B63831}">
      <dgm:prSet custT="1"/>
      <dgm:spPr/>
      <dgm:t>
        <a:bodyPr/>
        <a:lstStyle/>
        <a:p>
          <a:r>
            <a:rPr lang="en-GB" sz="1700" b="0" i="0" dirty="0"/>
            <a:t> </a:t>
          </a:r>
          <a:endParaRPr lang="en-GB" sz="1700" b="1" i="0" dirty="0"/>
        </a:p>
        <a:p>
          <a:r>
            <a:rPr lang="en-GB" sz="2000" b="1" i="0" dirty="0"/>
            <a:t>A collection of interrelated components that work together towards a collective goal.</a:t>
          </a:r>
          <a:endParaRPr lang="en-US" sz="2000" dirty="0"/>
        </a:p>
      </dgm:t>
    </dgm:pt>
    <dgm:pt modelId="{92FF81EB-55DF-46F9-A958-342A467E6F83}" type="sibTrans" cxnId="{3CF5BABD-E558-4F18-B35D-3592ADD8D417}">
      <dgm:prSet/>
      <dgm:spPr/>
      <dgm:t>
        <a:bodyPr/>
        <a:lstStyle/>
        <a:p>
          <a:endParaRPr lang="en-US"/>
        </a:p>
      </dgm:t>
    </dgm:pt>
    <dgm:pt modelId="{342AD274-78FF-4965-A8D2-09E82B9400ED}" type="parTrans" cxnId="{3CF5BABD-E558-4F18-B35D-3592ADD8D417}">
      <dgm:prSet/>
      <dgm:spPr/>
      <dgm:t>
        <a:bodyPr/>
        <a:lstStyle/>
        <a:p>
          <a:endParaRPr lang="en-US"/>
        </a:p>
      </dgm:t>
    </dgm:pt>
    <dgm:pt modelId="{17AE79DF-64F0-1A4A-9FA9-9C630D3C8622}" type="pres">
      <dgm:prSet presAssocID="{A3090CE7-EEE5-407E-B9DA-5E9441AA7076}" presName="Name0" presStyleCnt="0">
        <dgm:presLayoutVars>
          <dgm:dir/>
          <dgm:resizeHandles val="exact"/>
        </dgm:presLayoutVars>
      </dgm:prSet>
      <dgm:spPr/>
    </dgm:pt>
    <dgm:pt modelId="{7C5ACB27-F9BE-1443-B63E-1C0163CD18A1}" type="pres">
      <dgm:prSet presAssocID="{FE2B6DEF-8FBD-4F35-BBA9-03E932B63831}" presName="node" presStyleLbl="node1" presStyleIdx="0" presStyleCnt="1">
        <dgm:presLayoutVars>
          <dgm:bulletEnabled val="1"/>
        </dgm:presLayoutVars>
      </dgm:prSet>
      <dgm:spPr/>
    </dgm:pt>
  </dgm:ptLst>
  <dgm:cxnLst>
    <dgm:cxn modelId="{547FE43F-8734-4D46-BF42-88EDFEBAD06D}" type="presOf" srcId="{A3090CE7-EEE5-407E-B9DA-5E9441AA7076}" destId="{17AE79DF-64F0-1A4A-9FA9-9C630D3C8622}" srcOrd="0" destOrd="0" presId="urn:microsoft.com/office/officeart/2016/7/layout/BasicProcessNew"/>
    <dgm:cxn modelId="{C0CF01A3-DBDA-4A45-BE07-80C036330BE1}" type="presOf" srcId="{FE2B6DEF-8FBD-4F35-BBA9-03E932B63831}" destId="{7C5ACB27-F9BE-1443-B63E-1C0163CD18A1}" srcOrd="0" destOrd="0" presId="urn:microsoft.com/office/officeart/2016/7/layout/BasicProcessNew"/>
    <dgm:cxn modelId="{3CF5BABD-E558-4F18-B35D-3592ADD8D417}" srcId="{A3090CE7-EEE5-407E-B9DA-5E9441AA7076}" destId="{FE2B6DEF-8FBD-4F35-BBA9-03E932B63831}" srcOrd="0" destOrd="0" parTransId="{342AD274-78FF-4965-A8D2-09E82B9400ED}" sibTransId="{92FF81EB-55DF-46F9-A958-342A467E6F83}"/>
    <dgm:cxn modelId="{2C69EECD-F88B-7840-A945-D44D6BFFE5C0}" type="presParOf" srcId="{17AE79DF-64F0-1A4A-9FA9-9C630D3C8622}" destId="{7C5ACB27-F9BE-1443-B63E-1C0163CD18A1}" srcOrd="0" destOrd="0" presId="urn:microsoft.com/office/officeart/2016/7/layout/Basic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747508-E87E-6245-8CBD-374EB3F7E3BD}">
      <dsp:nvSpPr>
        <dsp:cNvPr id="0" name=""/>
        <dsp:cNvSpPr/>
      </dsp:nvSpPr>
      <dsp:spPr>
        <a:xfrm>
          <a:off x="0" y="198"/>
          <a:ext cx="714796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F119CF-2488-AB43-8FB7-12A376AAFA61}">
      <dsp:nvSpPr>
        <dsp:cNvPr id="0" name=""/>
        <dsp:cNvSpPr/>
      </dsp:nvSpPr>
      <dsp:spPr>
        <a:xfrm>
          <a:off x="0" y="198"/>
          <a:ext cx="7147964" cy="9216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Understand how effective IT strategies are aligned to overall business strategy</a:t>
          </a:r>
        </a:p>
      </dsp:txBody>
      <dsp:txXfrm>
        <a:off x="0" y="198"/>
        <a:ext cx="7147964" cy="921637"/>
      </dsp:txXfrm>
    </dsp:sp>
    <dsp:sp modelId="{398C1900-D4E1-F340-BB9C-49EB93EB8821}">
      <dsp:nvSpPr>
        <dsp:cNvPr id="0" name=""/>
        <dsp:cNvSpPr/>
      </dsp:nvSpPr>
      <dsp:spPr>
        <a:xfrm>
          <a:off x="0" y="921835"/>
          <a:ext cx="7147964" cy="0"/>
        </a:xfrm>
        <a:prstGeom prst="line">
          <a:avLst/>
        </a:prstGeom>
        <a:solidFill>
          <a:schemeClr val="accent5">
            <a:hueOff val="2079079"/>
            <a:satOff val="-1338"/>
            <a:lumOff val="915"/>
            <a:alphaOff val="0"/>
          </a:schemeClr>
        </a:solidFill>
        <a:ln w="19050" cap="rnd" cmpd="sng" algn="ctr">
          <a:solidFill>
            <a:schemeClr val="accent5">
              <a:hueOff val="2079079"/>
              <a:satOff val="-1338"/>
              <a:lumOff val="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7785EA-127F-9E4B-85F1-C114B8E08ED6}">
      <dsp:nvSpPr>
        <dsp:cNvPr id="0" name=""/>
        <dsp:cNvSpPr/>
      </dsp:nvSpPr>
      <dsp:spPr>
        <a:xfrm>
          <a:off x="0" y="921835"/>
          <a:ext cx="7140983" cy="14008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900" kern="1200" dirty="0"/>
            <a:t>Understand how IT will shape future businesses and be prepared to contribute to enterprise architecture decisions, infrastructure strategies, business application needs, IT investments and prioritization to increase business value</a:t>
          </a:r>
        </a:p>
      </dsp:txBody>
      <dsp:txXfrm>
        <a:off x="0" y="921835"/>
        <a:ext cx="7140983" cy="1400818"/>
      </dsp:txXfrm>
    </dsp:sp>
    <dsp:sp modelId="{FEC6DA00-76A8-3B41-BB3E-F55AAD646E9B}">
      <dsp:nvSpPr>
        <dsp:cNvPr id="0" name=""/>
        <dsp:cNvSpPr/>
      </dsp:nvSpPr>
      <dsp:spPr>
        <a:xfrm>
          <a:off x="0" y="2322653"/>
          <a:ext cx="7147964" cy="0"/>
        </a:xfrm>
        <a:prstGeom prst="line">
          <a:avLst/>
        </a:prstGeom>
        <a:solidFill>
          <a:schemeClr val="accent5">
            <a:hueOff val="4158159"/>
            <a:satOff val="-2675"/>
            <a:lumOff val="1829"/>
            <a:alphaOff val="0"/>
          </a:schemeClr>
        </a:solidFill>
        <a:ln w="19050" cap="rnd" cmpd="sng" algn="ctr">
          <a:solidFill>
            <a:schemeClr val="accent5">
              <a:hueOff val="4158159"/>
              <a:satOff val="-2675"/>
              <a:lumOff val="18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B3F0E1-10B4-C744-A567-4065B84E1109}">
      <dsp:nvSpPr>
        <dsp:cNvPr id="0" name=""/>
        <dsp:cNvSpPr/>
      </dsp:nvSpPr>
      <dsp:spPr>
        <a:xfrm>
          <a:off x="0" y="2322653"/>
          <a:ext cx="7147964" cy="1055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900" kern="1200"/>
            <a:t>Understand the risks and benefits of IT investments and whether to outsource or use internally generated approaches</a:t>
          </a:r>
          <a:endParaRPr lang="en-US" sz="1900" kern="1200" dirty="0"/>
        </a:p>
      </dsp:txBody>
      <dsp:txXfrm>
        <a:off x="0" y="2322653"/>
        <a:ext cx="7147964" cy="1055349"/>
      </dsp:txXfrm>
    </dsp:sp>
    <dsp:sp modelId="{0A77DCD5-B7FC-354F-8A10-D7C781D75EA2}">
      <dsp:nvSpPr>
        <dsp:cNvPr id="0" name=""/>
        <dsp:cNvSpPr/>
      </dsp:nvSpPr>
      <dsp:spPr>
        <a:xfrm>
          <a:off x="0" y="3378003"/>
          <a:ext cx="7147964" cy="0"/>
        </a:xfrm>
        <a:prstGeom prst="line">
          <a:avLst/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accent5">
              <a:hueOff val="6237238"/>
              <a:satOff val="-4013"/>
              <a:lumOff val="27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92FFB7-F9BE-FE4B-B349-5E8DE9177534}">
      <dsp:nvSpPr>
        <dsp:cNvPr id="0" name=""/>
        <dsp:cNvSpPr/>
      </dsp:nvSpPr>
      <dsp:spPr>
        <a:xfrm>
          <a:off x="0" y="3378003"/>
          <a:ext cx="7147964" cy="1055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900" kern="1200"/>
            <a:t>Understand how to lead the firm in the appropriate use of IT to achieve enterprise strategy as general managers</a:t>
          </a:r>
          <a:br>
            <a:rPr lang="en-US" sz="1900" kern="1200"/>
          </a:br>
          <a:endParaRPr lang="en-US" sz="1900" kern="1200"/>
        </a:p>
      </dsp:txBody>
      <dsp:txXfrm>
        <a:off x="0" y="3378003"/>
        <a:ext cx="7147964" cy="105534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2E8368-F00E-1B41-B1BD-F4737A363E23}">
      <dsp:nvSpPr>
        <dsp:cNvPr id="0" name=""/>
        <dsp:cNvSpPr/>
      </dsp:nvSpPr>
      <dsp:spPr>
        <a:xfrm>
          <a:off x="1086908" y="297416"/>
          <a:ext cx="4095577" cy="4095577"/>
        </a:xfrm>
        <a:prstGeom prst="pie">
          <a:avLst>
            <a:gd name="adj1" fmla="val 16200000"/>
            <a:gd name="adj2" fmla="val 19285716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/>
            <a:t>1. Environment – </a:t>
          </a:r>
          <a:r>
            <a:rPr lang="en-GB" sz="800" kern="1200"/>
            <a:t>the surroundings of a system, beyond its boundary</a:t>
          </a:r>
          <a:endParaRPr lang="en-US" sz="800" kern="1200"/>
        </a:p>
      </dsp:txBody>
      <dsp:txXfrm>
        <a:off x="3238549" y="677720"/>
        <a:ext cx="975137" cy="780110"/>
      </dsp:txXfrm>
    </dsp:sp>
    <dsp:sp modelId="{CFDC150A-83E2-8340-90E5-764C2EB76117}">
      <dsp:nvSpPr>
        <dsp:cNvPr id="0" name=""/>
        <dsp:cNvSpPr/>
      </dsp:nvSpPr>
      <dsp:spPr>
        <a:xfrm>
          <a:off x="1139565" y="363238"/>
          <a:ext cx="4095577" cy="4095577"/>
        </a:xfrm>
        <a:prstGeom prst="pie">
          <a:avLst>
            <a:gd name="adj1" fmla="val 19285716"/>
            <a:gd name="adj2" fmla="val 771428"/>
          </a:avLst>
        </a:prstGeom>
        <a:gradFill rotWithShape="0">
          <a:gsLst>
            <a:gs pos="0">
              <a:schemeClr val="accent5">
                <a:hueOff val="1039540"/>
                <a:satOff val="-669"/>
                <a:lumOff val="457"/>
                <a:alphaOff val="0"/>
                <a:tint val="98000"/>
                <a:lumMod val="114000"/>
              </a:schemeClr>
            </a:gs>
            <a:gs pos="100000">
              <a:schemeClr val="accent5">
                <a:hueOff val="1039540"/>
                <a:satOff val="-669"/>
                <a:lumOff val="457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/>
            <a:t>2. Boundary </a:t>
          </a:r>
          <a:r>
            <a:rPr lang="en-GB" sz="800" kern="1200"/>
            <a:t>– the interface between a system and its environment</a:t>
          </a:r>
          <a:endParaRPr lang="en-US" sz="800" kern="1200"/>
        </a:p>
      </dsp:txBody>
      <dsp:txXfrm>
        <a:off x="3921145" y="1847885"/>
        <a:ext cx="1121408" cy="682596"/>
      </dsp:txXfrm>
    </dsp:sp>
    <dsp:sp modelId="{6B89BF6E-F5B8-B647-95C7-3DD890781D36}">
      <dsp:nvSpPr>
        <dsp:cNvPr id="0" name=""/>
        <dsp:cNvSpPr/>
      </dsp:nvSpPr>
      <dsp:spPr>
        <a:xfrm>
          <a:off x="1120550" y="446125"/>
          <a:ext cx="4095577" cy="4095577"/>
        </a:xfrm>
        <a:prstGeom prst="pie">
          <a:avLst>
            <a:gd name="adj1" fmla="val 771428"/>
            <a:gd name="adj2" fmla="val 3857143"/>
          </a:avLst>
        </a:prstGeom>
        <a:gradFill rotWithShape="0">
          <a:gsLst>
            <a:gs pos="0">
              <a:schemeClr val="accent5">
                <a:hueOff val="2079079"/>
                <a:satOff val="-1338"/>
                <a:lumOff val="915"/>
                <a:alphaOff val="0"/>
                <a:tint val="98000"/>
                <a:lumMod val="114000"/>
              </a:schemeClr>
            </a:gs>
            <a:gs pos="100000">
              <a:schemeClr val="accent5">
                <a:hueOff val="2079079"/>
                <a:satOff val="-1338"/>
                <a:lumOff val="915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/>
            <a:t>3. Interface – </a:t>
          </a:r>
          <a:r>
            <a:rPr lang="en-GB" sz="800" kern="1200"/>
            <a:t>defines exchanges between a system and its environment, or other system</a:t>
          </a:r>
          <a:endParaRPr lang="en-US" sz="800" kern="1200"/>
        </a:p>
      </dsp:txBody>
      <dsp:txXfrm>
        <a:off x="3750496" y="2871780"/>
        <a:ext cx="975137" cy="755731"/>
      </dsp:txXfrm>
    </dsp:sp>
    <dsp:sp modelId="{82D3D13A-801A-6540-BE4F-F467A01E41E3}">
      <dsp:nvSpPr>
        <dsp:cNvPr id="0" name=""/>
        <dsp:cNvSpPr/>
      </dsp:nvSpPr>
      <dsp:spPr>
        <a:xfrm>
          <a:off x="1044490" y="482693"/>
          <a:ext cx="4095577" cy="4095577"/>
        </a:xfrm>
        <a:prstGeom prst="pie">
          <a:avLst>
            <a:gd name="adj1" fmla="val 3857226"/>
            <a:gd name="adj2" fmla="val 6942858"/>
          </a:avLst>
        </a:prstGeom>
        <a:gradFill rotWithShape="0">
          <a:gsLst>
            <a:gs pos="0">
              <a:schemeClr val="accent5">
                <a:hueOff val="3118619"/>
                <a:satOff val="-2006"/>
                <a:lumOff val="1372"/>
                <a:alphaOff val="0"/>
                <a:tint val="98000"/>
                <a:lumMod val="114000"/>
              </a:schemeClr>
            </a:gs>
            <a:gs pos="100000">
              <a:schemeClr val="accent5">
                <a:hueOff val="3118619"/>
                <a:satOff val="-2006"/>
                <a:lumOff val="1372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/>
            <a:t>4. Sub-system – </a:t>
          </a:r>
          <a:r>
            <a:rPr lang="en-GB" sz="800" kern="1200"/>
            <a:t>one or more smaller systems in a larger system </a:t>
          </a:r>
          <a:endParaRPr lang="en-US" sz="800" kern="1200"/>
        </a:p>
      </dsp:txBody>
      <dsp:txXfrm>
        <a:off x="2616899" y="3700647"/>
        <a:ext cx="950759" cy="682596"/>
      </dsp:txXfrm>
    </dsp:sp>
    <dsp:sp modelId="{5804DB05-3E0D-024C-BD95-CBF89AA3F9B1}">
      <dsp:nvSpPr>
        <dsp:cNvPr id="0" name=""/>
        <dsp:cNvSpPr/>
      </dsp:nvSpPr>
      <dsp:spPr>
        <a:xfrm>
          <a:off x="968429" y="446125"/>
          <a:ext cx="4095577" cy="4095577"/>
        </a:xfrm>
        <a:prstGeom prst="pie">
          <a:avLst>
            <a:gd name="adj1" fmla="val 6942858"/>
            <a:gd name="adj2" fmla="val 10028574"/>
          </a:avLst>
        </a:prstGeom>
        <a:gradFill rotWithShape="0">
          <a:gsLst>
            <a:gs pos="0">
              <a:schemeClr val="accent5">
                <a:hueOff val="4158159"/>
                <a:satOff val="-2675"/>
                <a:lumOff val="1829"/>
                <a:alphaOff val="0"/>
                <a:tint val="98000"/>
                <a:lumMod val="114000"/>
              </a:schemeClr>
            </a:gs>
            <a:gs pos="100000">
              <a:schemeClr val="accent5">
                <a:hueOff val="4158159"/>
                <a:satOff val="-2675"/>
                <a:lumOff val="1829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/>
            <a:t>5. Supra-system – </a:t>
          </a:r>
          <a:r>
            <a:rPr lang="en-GB" sz="800" kern="1200"/>
            <a:t>a large system made up f one or more smaller systems </a:t>
          </a:r>
          <a:r>
            <a:rPr lang="en-GB" sz="800" b="1" kern="1200"/>
            <a:t>(subsystems)</a:t>
          </a:r>
          <a:endParaRPr lang="en-US" sz="800" kern="1200"/>
        </a:p>
      </dsp:txBody>
      <dsp:txXfrm>
        <a:off x="1458923" y="2871780"/>
        <a:ext cx="975137" cy="755731"/>
      </dsp:txXfrm>
    </dsp:sp>
    <dsp:sp modelId="{928EF78B-2A80-5441-861D-19914E8BB894}">
      <dsp:nvSpPr>
        <dsp:cNvPr id="0" name=""/>
        <dsp:cNvSpPr/>
      </dsp:nvSpPr>
      <dsp:spPr>
        <a:xfrm>
          <a:off x="949414" y="363238"/>
          <a:ext cx="4095577" cy="4095577"/>
        </a:xfrm>
        <a:prstGeom prst="pie">
          <a:avLst>
            <a:gd name="adj1" fmla="val 10028574"/>
            <a:gd name="adj2" fmla="val 13114284"/>
          </a:avLst>
        </a:prstGeom>
        <a:gradFill rotWithShape="0">
          <a:gsLst>
            <a:gs pos="0">
              <a:schemeClr val="accent5">
                <a:hueOff val="5197698"/>
                <a:satOff val="-3344"/>
                <a:lumOff val="2287"/>
                <a:alphaOff val="0"/>
                <a:tint val="98000"/>
                <a:lumMod val="114000"/>
              </a:schemeClr>
            </a:gs>
            <a:gs pos="100000">
              <a:schemeClr val="accent5">
                <a:hueOff val="5197698"/>
                <a:satOff val="-3344"/>
                <a:lumOff val="2287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/>
            <a:t>6. Open System – </a:t>
          </a:r>
          <a:r>
            <a:rPr lang="en-GB" sz="800" kern="1200"/>
            <a:t>interaction occurs with elements outside the system </a:t>
          </a:r>
          <a:r>
            <a:rPr lang="en-GB" sz="800" b="1" kern="1200"/>
            <a:t>boundary</a:t>
          </a:r>
          <a:endParaRPr lang="en-US" sz="800" kern="1200"/>
        </a:p>
      </dsp:txBody>
      <dsp:txXfrm>
        <a:off x="1142003" y="1847885"/>
        <a:ext cx="1121408" cy="682596"/>
      </dsp:txXfrm>
    </dsp:sp>
    <dsp:sp modelId="{97C414A5-17FA-B74B-8290-F32E36E4E07F}">
      <dsp:nvSpPr>
        <dsp:cNvPr id="0" name=""/>
        <dsp:cNvSpPr/>
      </dsp:nvSpPr>
      <dsp:spPr>
        <a:xfrm>
          <a:off x="1002071" y="297416"/>
          <a:ext cx="4095577" cy="4095577"/>
        </a:xfrm>
        <a:prstGeom prst="pie">
          <a:avLst>
            <a:gd name="adj1" fmla="val 13114284"/>
            <a:gd name="adj2" fmla="val 16200000"/>
          </a:avLst>
        </a:prstGeom>
        <a:gradFill rotWithShape="0">
          <a:gsLst>
            <a:gs pos="0">
              <a:schemeClr val="accent5">
                <a:hueOff val="6237238"/>
                <a:satOff val="-4013"/>
                <a:lumOff val="2744"/>
                <a:alphaOff val="0"/>
                <a:tint val="98000"/>
                <a:lumMod val="114000"/>
              </a:schemeClr>
            </a:gs>
            <a:gs pos="100000">
              <a:schemeClr val="accent5">
                <a:hueOff val="6237238"/>
                <a:satOff val="-4013"/>
                <a:lumOff val="2744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/>
            <a:t>7. Closed system – </a:t>
          </a:r>
          <a:r>
            <a:rPr lang="en-GB" sz="800" kern="1200"/>
            <a:t>No or limited interaction occurs with the environment</a:t>
          </a:r>
          <a:endParaRPr lang="en-US" sz="800" kern="1200"/>
        </a:p>
      </dsp:txBody>
      <dsp:txXfrm>
        <a:off x="1970870" y="677720"/>
        <a:ext cx="975137" cy="780110"/>
      </dsp:txXfrm>
    </dsp:sp>
    <dsp:sp modelId="{39CE87B7-DC75-8E4D-B88E-3A40BAE66536}">
      <dsp:nvSpPr>
        <dsp:cNvPr id="0" name=""/>
        <dsp:cNvSpPr/>
      </dsp:nvSpPr>
      <dsp:spPr>
        <a:xfrm>
          <a:off x="833168" y="43881"/>
          <a:ext cx="4602649" cy="4602649"/>
        </a:xfrm>
        <a:prstGeom prst="circularArrow">
          <a:avLst>
            <a:gd name="adj1" fmla="val 5085"/>
            <a:gd name="adj2" fmla="val 327528"/>
            <a:gd name="adj3" fmla="val 18957827"/>
            <a:gd name="adj4" fmla="val 16200343"/>
            <a:gd name="adj5" fmla="val 5932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A89A035-2909-EB41-A4BB-0903462705B8}">
      <dsp:nvSpPr>
        <dsp:cNvPr id="0" name=""/>
        <dsp:cNvSpPr/>
      </dsp:nvSpPr>
      <dsp:spPr>
        <a:xfrm>
          <a:off x="886157" y="109994"/>
          <a:ext cx="4602649" cy="4602649"/>
        </a:xfrm>
        <a:prstGeom prst="circularArrow">
          <a:avLst>
            <a:gd name="adj1" fmla="val 5085"/>
            <a:gd name="adj2" fmla="val 327528"/>
            <a:gd name="adj3" fmla="val 443744"/>
            <a:gd name="adj4" fmla="val 19285776"/>
            <a:gd name="adj5" fmla="val 5932"/>
          </a:avLst>
        </a:prstGeom>
        <a:gradFill rotWithShape="0">
          <a:gsLst>
            <a:gs pos="0">
              <a:schemeClr val="accent5">
                <a:hueOff val="1039540"/>
                <a:satOff val="-669"/>
                <a:lumOff val="457"/>
                <a:alphaOff val="0"/>
                <a:tint val="98000"/>
                <a:lumMod val="114000"/>
              </a:schemeClr>
            </a:gs>
            <a:gs pos="100000">
              <a:schemeClr val="accent5">
                <a:hueOff val="1039540"/>
                <a:satOff val="-669"/>
                <a:lumOff val="457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61FEF6-A87B-2D44-8871-3326C02645D8}">
      <dsp:nvSpPr>
        <dsp:cNvPr id="0" name=""/>
        <dsp:cNvSpPr/>
      </dsp:nvSpPr>
      <dsp:spPr>
        <a:xfrm>
          <a:off x="867074" y="192688"/>
          <a:ext cx="4602649" cy="4602649"/>
        </a:xfrm>
        <a:prstGeom prst="circularArrow">
          <a:avLst>
            <a:gd name="adj1" fmla="val 5085"/>
            <a:gd name="adj2" fmla="val 327528"/>
            <a:gd name="adj3" fmla="val 3529100"/>
            <a:gd name="adj4" fmla="val 770764"/>
            <a:gd name="adj5" fmla="val 5932"/>
          </a:avLst>
        </a:prstGeom>
        <a:gradFill rotWithShape="0">
          <a:gsLst>
            <a:gs pos="0">
              <a:schemeClr val="accent5">
                <a:hueOff val="2079079"/>
                <a:satOff val="-1338"/>
                <a:lumOff val="915"/>
                <a:alphaOff val="0"/>
                <a:tint val="98000"/>
                <a:lumMod val="114000"/>
              </a:schemeClr>
            </a:gs>
            <a:gs pos="100000">
              <a:schemeClr val="accent5">
                <a:hueOff val="2079079"/>
                <a:satOff val="-1338"/>
                <a:lumOff val="915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AA56D84-54CA-4849-A9C7-93EC49BF7124}">
      <dsp:nvSpPr>
        <dsp:cNvPr id="0" name=""/>
        <dsp:cNvSpPr/>
      </dsp:nvSpPr>
      <dsp:spPr>
        <a:xfrm>
          <a:off x="790954" y="229050"/>
          <a:ext cx="4602649" cy="4602649"/>
        </a:xfrm>
        <a:prstGeom prst="circularArrow">
          <a:avLst>
            <a:gd name="adj1" fmla="val 5085"/>
            <a:gd name="adj2" fmla="val 327528"/>
            <a:gd name="adj3" fmla="val 6615046"/>
            <a:gd name="adj4" fmla="val 3857426"/>
            <a:gd name="adj5" fmla="val 5932"/>
          </a:avLst>
        </a:prstGeom>
        <a:gradFill rotWithShape="0">
          <a:gsLst>
            <a:gs pos="0">
              <a:schemeClr val="accent5">
                <a:hueOff val="3118619"/>
                <a:satOff val="-2006"/>
                <a:lumOff val="1372"/>
                <a:alphaOff val="0"/>
                <a:tint val="98000"/>
                <a:lumMod val="114000"/>
              </a:schemeClr>
            </a:gs>
            <a:gs pos="100000">
              <a:schemeClr val="accent5">
                <a:hueOff val="3118619"/>
                <a:satOff val="-2006"/>
                <a:lumOff val="1372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F4A668-AA8A-1343-8220-C5BF59B265D9}">
      <dsp:nvSpPr>
        <dsp:cNvPr id="0" name=""/>
        <dsp:cNvSpPr/>
      </dsp:nvSpPr>
      <dsp:spPr>
        <a:xfrm>
          <a:off x="714833" y="192688"/>
          <a:ext cx="4602649" cy="4602649"/>
        </a:xfrm>
        <a:prstGeom prst="circularArrow">
          <a:avLst>
            <a:gd name="adj1" fmla="val 5085"/>
            <a:gd name="adj2" fmla="val 327528"/>
            <a:gd name="adj3" fmla="val 9701707"/>
            <a:gd name="adj4" fmla="val 6943371"/>
            <a:gd name="adj5" fmla="val 5932"/>
          </a:avLst>
        </a:prstGeom>
        <a:gradFill rotWithShape="0">
          <a:gsLst>
            <a:gs pos="0">
              <a:schemeClr val="accent5">
                <a:hueOff val="4158159"/>
                <a:satOff val="-2675"/>
                <a:lumOff val="1829"/>
                <a:alphaOff val="0"/>
                <a:tint val="98000"/>
                <a:lumMod val="114000"/>
              </a:schemeClr>
            </a:gs>
            <a:gs pos="100000">
              <a:schemeClr val="accent5">
                <a:hueOff val="4158159"/>
                <a:satOff val="-2675"/>
                <a:lumOff val="1829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CC717E0-BBB9-2643-BD7B-507E60436D60}">
      <dsp:nvSpPr>
        <dsp:cNvPr id="0" name=""/>
        <dsp:cNvSpPr/>
      </dsp:nvSpPr>
      <dsp:spPr>
        <a:xfrm>
          <a:off x="695751" y="109994"/>
          <a:ext cx="4602649" cy="4602649"/>
        </a:xfrm>
        <a:prstGeom prst="circularArrow">
          <a:avLst>
            <a:gd name="adj1" fmla="val 5085"/>
            <a:gd name="adj2" fmla="val 327528"/>
            <a:gd name="adj3" fmla="val 12786695"/>
            <a:gd name="adj4" fmla="val 10028727"/>
            <a:gd name="adj5" fmla="val 5932"/>
          </a:avLst>
        </a:prstGeom>
        <a:gradFill rotWithShape="0">
          <a:gsLst>
            <a:gs pos="0">
              <a:schemeClr val="accent5">
                <a:hueOff val="5197698"/>
                <a:satOff val="-3344"/>
                <a:lumOff val="2287"/>
                <a:alphaOff val="0"/>
                <a:tint val="98000"/>
                <a:lumMod val="114000"/>
              </a:schemeClr>
            </a:gs>
            <a:gs pos="100000">
              <a:schemeClr val="accent5">
                <a:hueOff val="5197698"/>
                <a:satOff val="-3344"/>
                <a:lumOff val="2287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5B3039-1A76-2140-A943-92BC08C53C38}">
      <dsp:nvSpPr>
        <dsp:cNvPr id="0" name=""/>
        <dsp:cNvSpPr/>
      </dsp:nvSpPr>
      <dsp:spPr>
        <a:xfrm>
          <a:off x="748739" y="43881"/>
          <a:ext cx="4602649" cy="4602649"/>
        </a:xfrm>
        <a:prstGeom prst="circularArrow">
          <a:avLst>
            <a:gd name="adj1" fmla="val 5085"/>
            <a:gd name="adj2" fmla="val 327528"/>
            <a:gd name="adj3" fmla="val 15872129"/>
            <a:gd name="adj4" fmla="val 13114645"/>
            <a:gd name="adj5" fmla="val 5932"/>
          </a:avLst>
        </a:prstGeom>
        <a:gradFill rotWithShape="0">
          <a:gsLst>
            <a:gs pos="0">
              <a:schemeClr val="accent5">
                <a:hueOff val="6237238"/>
                <a:satOff val="-4013"/>
                <a:lumOff val="2744"/>
                <a:alphaOff val="0"/>
                <a:tint val="98000"/>
                <a:lumMod val="114000"/>
              </a:schemeClr>
            </a:gs>
            <a:gs pos="100000">
              <a:schemeClr val="accent5">
                <a:hueOff val="6237238"/>
                <a:satOff val="-4013"/>
                <a:lumOff val="2744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B506E9-519A-3A4D-A08B-5A1FFEE7089E}">
      <dsp:nvSpPr>
        <dsp:cNvPr id="0" name=""/>
        <dsp:cNvSpPr/>
      </dsp:nvSpPr>
      <dsp:spPr>
        <a:xfrm>
          <a:off x="0" y="3045"/>
          <a:ext cx="7697586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1B069F6-DF75-694C-9096-1F475720113D}">
      <dsp:nvSpPr>
        <dsp:cNvPr id="0" name=""/>
        <dsp:cNvSpPr/>
      </dsp:nvSpPr>
      <dsp:spPr>
        <a:xfrm>
          <a:off x="0" y="3045"/>
          <a:ext cx="7697586" cy="1272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200" b="0" kern="1200"/>
            <a:t>Strategy can be defined as:</a:t>
          </a:r>
          <a:endParaRPr lang="en-US" sz="4200" kern="1200"/>
        </a:p>
      </dsp:txBody>
      <dsp:txXfrm>
        <a:off x="0" y="3045"/>
        <a:ext cx="7697586" cy="1272672"/>
      </dsp:txXfrm>
    </dsp:sp>
    <dsp:sp modelId="{7464E0DF-C994-7D48-AF33-B308A51BD91D}">
      <dsp:nvSpPr>
        <dsp:cNvPr id="0" name=""/>
        <dsp:cNvSpPr/>
      </dsp:nvSpPr>
      <dsp:spPr>
        <a:xfrm>
          <a:off x="0" y="1275718"/>
          <a:ext cx="7697586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7B00314-AC83-0F49-BB08-F558B29C1ACA}">
      <dsp:nvSpPr>
        <dsp:cNvPr id="0" name=""/>
        <dsp:cNvSpPr/>
      </dsp:nvSpPr>
      <dsp:spPr>
        <a:xfrm>
          <a:off x="0" y="1275718"/>
          <a:ext cx="7690068" cy="2204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kern="1200" dirty="0"/>
            <a:t>‘the </a:t>
          </a:r>
          <a:r>
            <a:rPr lang="en-GB" sz="2400" b="1" kern="1200" dirty="0"/>
            <a:t>direction</a:t>
          </a:r>
          <a:r>
            <a:rPr lang="en-GB" sz="1900" b="0" kern="1200" dirty="0"/>
            <a:t> and </a:t>
          </a:r>
          <a:r>
            <a:rPr lang="en-GB" sz="2400" b="1" kern="1200" dirty="0"/>
            <a:t>scope </a:t>
          </a:r>
          <a:r>
            <a:rPr lang="en-GB" sz="1900" b="0" kern="1200" dirty="0"/>
            <a:t>of an organisation over the </a:t>
          </a:r>
          <a:r>
            <a:rPr lang="en-GB" sz="2400" b="1" kern="1200" dirty="0"/>
            <a:t>long term</a:t>
          </a:r>
          <a:r>
            <a:rPr lang="en-GB" sz="1900" b="0" kern="1200" dirty="0"/>
            <a:t>, which </a:t>
          </a:r>
          <a:r>
            <a:rPr lang="en-GB" sz="2400" b="1" kern="1200" dirty="0"/>
            <a:t>achieves advantage </a:t>
          </a:r>
          <a:r>
            <a:rPr lang="en-GB" sz="1900" b="0" kern="1200" dirty="0"/>
            <a:t>in a </a:t>
          </a:r>
          <a:r>
            <a:rPr lang="en-GB" sz="2400" b="1" kern="1200" dirty="0"/>
            <a:t>changing environment </a:t>
          </a:r>
          <a:r>
            <a:rPr lang="en-GB" sz="1900" b="0" kern="1200" dirty="0"/>
            <a:t>through its </a:t>
          </a:r>
          <a:r>
            <a:rPr lang="en-GB" sz="2400" b="1" kern="1200" dirty="0"/>
            <a:t>configuration of resources and competencies </a:t>
          </a:r>
          <a:r>
            <a:rPr lang="en-GB" sz="1900" b="0" kern="1200" dirty="0"/>
            <a:t>with the aim of </a:t>
          </a:r>
          <a:r>
            <a:rPr lang="en-GB" sz="2400" b="1" kern="1200" dirty="0"/>
            <a:t>fulfilling stakeholder expectation</a:t>
          </a:r>
          <a:endParaRPr lang="en-US" sz="2400" b="1" kern="1200" dirty="0"/>
        </a:p>
      </dsp:txBody>
      <dsp:txXfrm>
        <a:off x="0" y="1275718"/>
        <a:ext cx="7690068" cy="2204828"/>
      </dsp:txXfrm>
    </dsp:sp>
    <dsp:sp modelId="{7AFA9DD4-4563-C140-870E-B2995B66E33F}">
      <dsp:nvSpPr>
        <dsp:cNvPr id="0" name=""/>
        <dsp:cNvSpPr/>
      </dsp:nvSpPr>
      <dsp:spPr>
        <a:xfrm>
          <a:off x="0" y="3480546"/>
          <a:ext cx="7697586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5C56146-B1B5-E648-AA64-E3B6AA812704}">
      <dsp:nvSpPr>
        <dsp:cNvPr id="0" name=""/>
        <dsp:cNvSpPr/>
      </dsp:nvSpPr>
      <dsp:spPr>
        <a:xfrm>
          <a:off x="0" y="3480546"/>
          <a:ext cx="7697586" cy="12726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Simply put, strategy is how an organisation attempts to meet its objectives</a:t>
          </a:r>
          <a:endParaRPr lang="en-US" sz="2400" kern="1200" dirty="0"/>
        </a:p>
      </dsp:txBody>
      <dsp:txXfrm>
        <a:off x="0" y="3480546"/>
        <a:ext cx="7697586" cy="127267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7AC86D-9333-4649-8BD8-F96C8EF5627C}">
      <dsp:nvSpPr>
        <dsp:cNvPr id="0" name=""/>
        <dsp:cNvSpPr/>
      </dsp:nvSpPr>
      <dsp:spPr>
        <a:xfrm>
          <a:off x="0" y="0"/>
          <a:ext cx="561498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8DA564-559D-E64E-B049-43C2963301EE}">
      <dsp:nvSpPr>
        <dsp:cNvPr id="0" name=""/>
        <dsp:cNvSpPr/>
      </dsp:nvSpPr>
      <dsp:spPr>
        <a:xfrm>
          <a:off x="0" y="0"/>
          <a:ext cx="5614987" cy="11934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1. Strategic Planning </a:t>
          </a:r>
          <a:r>
            <a:rPr lang="en-US" sz="1900" kern="1200" dirty="0"/>
            <a:t>– involves formal analysis of each of the stages in strategic position  before a final strategic option is chosen</a:t>
          </a:r>
        </a:p>
      </dsp:txBody>
      <dsp:txXfrm>
        <a:off x="0" y="0"/>
        <a:ext cx="5614987" cy="1193403"/>
      </dsp:txXfrm>
    </dsp:sp>
    <dsp:sp modelId="{B5AA4478-1932-A649-9ACB-BD08F95C940B}">
      <dsp:nvSpPr>
        <dsp:cNvPr id="0" name=""/>
        <dsp:cNvSpPr/>
      </dsp:nvSpPr>
      <dsp:spPr>
        <a:xfrm>
          <a:off x="0" y="1193403"/>
          <a:ext cx="561498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B0B1A6-9060-1F40-99A2-C5F293FE3AF4}">
      <dsp:nvSpPr>
        <dsp:cNvPr id="0" name=""/>
        <dsp:cNvSpPr/>
      </dsp:nvSpPr>
      <dsp:spPr>
        <a:xfrm>
          <a:off x="0" y="1193403"/>
          <a:ext cx="5614987" cy="11934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kern="1200" dirty="0"/>
            <a:t>Used in public sector, justify actions, considers all aspects of biz, proactivity</a:t>
          </a:r>
          <a:endParaRPr lang="en-US" sz="1900" kern="1200" dirty="0"/>
        </a:p>
      </dsp:txBody>
      <dsp:txXfrm>
        <a:off x="0" y="1193403"/>
        <a:ext cx="5614987" cy="1193403"/>
      </dsp:txXfrm>
    </dsp:sp>
    <dsp:sp modelId="{1B708D42-D5D9-2144-884F-AB2A2F2005AF}">
      <dsp:nvSpPr>
        <dsp:cNvPr id="0" name=""/>
        <dsp:cNvSpPr/>
      </dsp:nvSpPr>
      <dsp:spPr>
        <a:xfrm>
          <a:off x="0" y="2386806"/>
          <a:ext cx="561498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1EF44C-4514-6145-B51A-1975A734D42E}">
      <dsp:nvSpPr>
        <dsp:cNvPr id="0" name=""/>
        <dsp:cNvSpPr/>
      </dsp:nvSpPr>
      <dsp:spPr>
        <a:xfrm>
          <a:off x="0" y="2386806"/>
          <a:ext cx="5614987" cy="11934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2. Free-wheeling opportunism </a:t>
          </a:r>
          <a:r>
            <a:rPr lang="en-US" sz="1900" b="0" kern="1200" dirty="0"/>
            <a:t>– means having no long term strategic plan, in effect, making up the strategy as the </a:t>
          </a:r>
          <a:r>
            <a:rPr lang="en-US" sz="1900" b="0" kern="1200" dirty="0" err="1"/>
            <a:t>organisation</a:t>
          </a:r>
          <a:r>
            <a:rPr lang="en-US" sz="1900" b="0" kern="1200" dirty="0"/>
            <a:t> goes along</a:t>
          </a:r>
          <a:endParaRPr lang="en-US" sz="1900" kern="1200" dirty="0"/>
        </a:p>
      </dsp:txBody>
      <dsp:txXfrm>
        <a:off x="0" y="2386806"/>
        <a:ext cx="5614987" cy="1193403"/>
      </dsp:txXfrm>
    </dsp:sp>
    <dsp:sp modelId="{EE7CAF32-6733-7247-BED3-81D9D70D60E9}">
      <dsp:nvSpPr>
        <dsp:cNvPr id="0" name=""/>
        <dsp:cNvSpPr/>
      </dsp:nvSpPr>
      <dsp:spPr>
        <a:xfrm>
          <a:off x="0" y="3580209"/>
          <a:ext cx="561498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FDBFDD-8759-9741-B6B7-A9B1BC77B04A}">
      <dsp:nvSpPr>
        <dsp:cNvPr id="0" name=""/>
        <dsp:cNvSpPr/>
      </dsp:nvSpPr>
      <dsp:spPr>
        <a:xfrm>
          <a:off x="0" y="3580209"/>
          <a:ext cx="5614987" cy="11934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kern="1200"/>
            <a:t>Quick response, etc. </a:t>
          </a:r>
          <a:endParaRPr lang="en-US" sz="1900" kern="1200"/>
        </a:p>
      </dsp:txBody>
      <dsp:txXfrm>
        <a:off x="0" y="3580209"/>
        <a:ext cx="5614987" cy="1193403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F62203-7CEF-804D-8034-2DFBD49A58AD}">
      <dsp:nvSpPr>
        <dsp:cNvPr id="0" name=""/>
        <dsp:cNvSpPr/>
      </dsp:nvSpPr>
      <dsp:spPr>
        <a:xfrm>
          <a:off x="0" y="2330"/>
          <a:ext cx="561498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97FE447-72D1-C94D-A7E2-C9C6E9294E9C}">
      <dsp:nvSpPr>
        <dsp:cNvPr id="0" name=""/>
        <dsp:cNvSpPr/>
      </dsp:nvSpPr>
      <dsp:spPr>
        <a:xfrm>
          <a:off x="0" y="2330"/>
          <a:ext cx="5614987" cy="1589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u="sng" kern="1200"/>
            <a:t>Strategy as design </a:t>
          </a:r>
          <a:r>
            <a:rPr lang="en-US" sz="3200" b="0" kern="1200"/>
            <a:t>– driven from the top</a:t>
          </a:r>
          <a:endParaRPr lang="en-US" sz="3200" kern="1200"/>
        </a:p>
      </dsp:txBody>
      <dsp:txXfrm>
        <a:off x="0" y="2330"/>
        <a:ext cx="5614987" cy="1589650"/>
      </dsp:txXfrm>
    </dsp:sp>
    <dsp:sp modelId="{85F27688-3C00-3540-90C7-739EA9B34FB4}">
      <dsp:nvSpPr>
        <dsp:cNvPr id="0" name=""/>
        <dsp:cNvSpPr/>
      </dsp:nvSpPr>
      <dsp:spPr>
        <a:xfrm>
          <a:off x="0" y="1591981"/>
          <a:ext cx="561498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B889DE2-F27D-BE4F-A122-252332812578}">
      <dsp:nvSpPr>
        <dsp:cNvPr id="0" name=""/>
        <dsp:cNvSpPr/>
      </dsp:nvSpPr>
      <dsp:spPr>
        <a:xfrm>
          <a:off x="0" y="1591981"/>
          <a:ext cx="5614987" cy="1589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u="sng" kern="1200"/>
            <a:t>Strategy as experience </a:t>
          </a:r>
          <a:r>
            <a:rPr lang="en-US" sz="3200" b="0" kern="1200"/>
            <a:t>– repeating what worked in the past</a:t>
          </a:r>
          <a:endParaRPr lang="en-US" sz="3200" kern="1200"/>
        </a:p>
      </dsp:txBody>
      <dsp:txXfrm>
        <a:off x="0" y="1591981"/>
        <a:ext cx="5614987" cy="1589650"/>
      </dsp:txXfrm>
    </dsp:sp>
    <dsp:sp modelId="{86800D7F-3D46-BA4D-B34B-5B8A4CBF3120}">
      <dsp:nvSpPr>
        <dsp:cNvPr id="0" name=""/>
        <dsp:cNvSpPr/>
      </dsp:nvSpPr>
      <dsp:spPr>
        <a:xfrm>
          <a:off x="0" y="3181631"/>
          <a:ext cx="561498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BCCB2DA-0785-3B48-B8CF-5FD1DECB91DB}">
      <dsp:nvSpPr>
        <dsp:cNvPr id="0" name=""/>
        <dsp:cNvSpPr/>
      </dsp:nvSpPr>
      <dsp:spPr>
        <a:xfrm>
          <a:off x="0" y="3181631"/>
          <a:ext cx="5614987" cy="1589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u="sng" kern="1200"/>
            <a:t>Strategy as ideas </a:t>
          </a:r>
          <a:r>
            <a:rPr lang="en-US" sz="3200" b="0" kern="1200"/>
            <a:t>– encourage innovation</a:t>
          </a:r>
          <a:endParaRPr lang="en-US" sz="3200" kern="1200"/>
        </a:p>
      </dsp:txBody>
      <dsp:txXfrm>
        <a:off x="0" y="3181631"/>
        <a:ext cx="5614987" cy="15896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747508-E87E-6245-8CBD-374EB3F7E3BD}">
      <dsp:nvSpPr>
        <dsp:cNvPr id="0" name=""/>
        <dsp:cNvSpPr/>
      </dsp:nvSpPr>
      <dsp:spPr>
        <a:xfrm>
          <a:off x="0" y="1932"/>
          <a:ext cx="714796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F119CF-2488-AB43-8FB7-12A376AAFA61}">
      <dsp:nvSpPr>
        <dsp:cNvPr id="0" name=""/>
        <dsp:cNvSpPr/>
      </dsp:nvSpPr>
      <dsp:spPr>
        <a:xfrm>
          <a:off x="0" y="1932"/>
          <a:ext cx="7147964" cy="6238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A broad knowledge of innovation frameworks to analyze competitive landscapes for emerging IT products and services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0" y="1932"/>
        <a:ext cx="7147964" cy="623877"/>
      </dsp:txXfrm>
    </dsp:sp>
    <dsp:sp modelId="{398C1900-D4E1-F340-BB9C-49EB93EB8821}">
      <dsp:nvSpPr>
        <dsp:cNvPr id="0" name=""/>
        <dsp:cNvSpPr/>
      </dsp:nvSpPr>
      <dsp:spPr>
        <a:xfrm>
          <a:off x="0" y="625810"/>
          <a:ext cx="7147964" cy="0"/>
        </a:xfrm>
        <a:prstGeom prst="line">
          <a:avLst/>
        </a:prstGeom>
        <a:solidFill>
          <a:schemeClr val="accent5">
            <a:hueOff val="1247448"/>
            <a:satOff val="-803"/>
            <a:lumOff val="549"/>
            <a:alphaOff val="0"/>
          </a:schemeClr>
        </a:solidFill>
        <a:ln w="19050" cap="rnd" cmpd="sng" algn="ctr">
          <a:solidFill>
            <a:schemeClr val="accent5">
              <a:hueOff val="1247448"/>
              <a:satOff val="-803"/>
              <a:lumOff val="5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7785EA-127F-9E4B-85F1-C114B8E08ED6}">
      <dsp:nvSpPr>
        <dsp:cNvPr id="0" name=""/>
        <dsp:cNvSpPr/>
      </dsp:nvSpPr>
      <dsp:spPr>
        <a:xfrm>
          <a:off x="0" y="625810"/>
          <a:ext cx="7140983" cy="948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0" i="0" kern="1200" dirty="0"/>
            <a:t>Ability to compare IT governance models in single and multiple contexts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1100" kern="1200" dirty="0"/>
        </a:p>
      </dsp:txBody>
      <dsp:txXfrm>
        <a:off x="0" y="625810"/>
        <a:ext cx="7140983" cy="948246"/>
      </dsp:txXfrm>
    </dsp:sp>
    <dsp:sp modelId="{FEC6DA00-76A8-3B41-BB3E-F55AAD646E9B}">
      <dsp:nvSpPr>
        <dsp:cNvPr id="0" name=""/>
        <dsp:cNvSpPr/>
      </dsp:nvSpPr>
      <dsp:spPr>
        <a:xfrm>
          <a:off x="0" y="1574056"/>
          <a:ext cx="7147964" cy="0"/>
        </a:xfrm>
        <a:prstGeom prst="line">
          <a:avLst/>
        </a:prstGeom>
        <a:solidFill>
          <a:schemeClr val="accent5">
            <a:hueOff val="2494895"/>
            <a:satOff val="-1605"/>
            <a:lumOff val="1098"/>
            <a:alphaOff val="0"/>
          </a:schemeClr>
        </a:solidFill>
        <a:ln w="19050" cap="rnd" cmpd="sng" algn="ctr">
          <a:solidFill>
            <a:schemeClr val="accent5">
              <a:hueOff val="2494895"/>
              <a:satOff val="-1605"/>
              <a:lumOff val="10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B3F0E1-10B4-C744-A567-4065B84E1109}">
      <dsp:nvSpPr>
        <dsp:cNvPr id="0" name=""/>
        <dsp:cNvSpPr/>
      </dsp:nvSpPr>
      <dsp:spPr>
        <a:xfrm>
          <a:off x="0" y="1574056"/>
          <a:ext cx="7147964" cy="714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0" i="0" kern="1200" dirty="0"/>
            <a:t>Ability to analyze disruptive potential of technology, assess its transformative impact on standard business practices and formulate appropriate responses for an organization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1100" kern="1200" dirty="0"/>
        </a:p>
      </dsp:txBody>
      <dsp:txXfrm>
        <a:off x="0" y="1574056"/>
        <a:ext cx="7147964" cy="714390"/>
      </dsp:txXfrm>
    </dsp:sp>
    <dsp:sp modelId="{0A77DCD5-B7FC-354F-8A10-D7C781D75EA2}">
      <dsp:nvSpPr>
        <dsp:cNvPr id="0" name=""/>
        <dsp:cNvSpPr/>
      </dsp:nvSpPr>
      <dsp:spPr>
        <a:xfrm>
          <a:off x="0" y="2288447"/>
          <a:ext cx="7147964" cy="0"/>
        </a:xfrm>
        <a:prstGeom prst="line">
          <a:avLst/>
        </a:prstGeom>
        <a:solidFill>
          <a:schemeClr val="accent5">
            <a:hueOff val="3742343"/>
            <a:satOff val="-2408"/>
            <a:lumOff val="1646"/>
            <a:alphaOff val="0"/>
          </a:schemeClr>
        </a:solidFill>
        <a:ln w="19050" cap="rnd" cmpd="sng" algn="ctr">
          <a:solidFill>
            <a:schemeClr val="accent5">
              <a:hueOff val="3742343"/>
              <a:satOff val="-2408"/>
              <a:lumOff val="164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92FFB7-F9BE-FE4B-B349-5E8DE9177534}">
      <dsp:nvSpPr>
        <dsp:cNvPr id="0" name=""/>
        <dsp:cNvSpPr/>
      </dsp:nvSpPr>
      <dsp:spPr>
        <a:xfrm>
          <a:off x="0" y="2288447"/>
          <a:ext cx="7147964" cy="714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0" i="0" kern="1200" dirty="0"/>
            <a:t>Proficiency to create a business case for the value of an IT initiative or investment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1100" kern="1200" dirty="0"/>
        </a:p>
      </dsp:txBody>
      <dsp:txXfrm>
        <a:off x="0" y="2288447"/>
        <a:ext cx="7147964" cy="714390"/>
      </dsp:txXfrm>
    </dsp:sp>
    <dsp:sp modelId="{4C90BC55-2740-814B-AF42-F2BE156A2B04}">
      <dsp:nvSpPr>
        <dsp:cNvPr id="0" name=""/>
        <dsp:cNvSpPr/>
      </dsp:nvSpPr>
      <dsp:spPr>
        <a:xfrm>
          <a:off x="0" y="3002837"/>
          <a:ext cx="7147964" cy="0"/>
        </a:xfrm>
        <a:prstGeom prst="line">
          <a:avLst/>
        </a:prstGeom>
        <a:solidFill>
          <a:schemeClr val="accent5">
            <a:hueOff val="4989790"/>
            <a:satOff val="-3210"/>
            <a:lumOff val="2195"/>
            <a:alphaOff val="0"/>
          </a:schemeClr>
        </a:solidFill>
        <a:ln w="19050" cap="rnd" cmpd="sng" algn="ctr">
          <a:solidFill>
            <a:schemeClr val="accent5">
              <a:hueOff val="4989790"/>
              <a:satOff val="-3210"/>
              <a:lumOff val="219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420C56-F997-FE4D-BC83-D2C9E8DFC2EF}">
      <dsp:nvSpPr>
        <dsp:cNvPr id="0" name=""/>
        <dsp:cNvSpPr/>
      </dsp:nvSpPr>
      <dsp:spPr>
        <a:xfrm>
          <a:off x="0" y="3002837"/>
          <a:ext cx="7147964" cy="714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0" i="0" kern="1200" dirty="0"/>
            <a:t>Ability to identify the components of enterprise information architecture and its strategic role in the organization</a:t>
          </a:r>
          <a:endParaRPr lang="en-US" sz="1400" kern="1200" dirty="0"/>
        </a:p>
      </dsp:txBody>
      <dsp:txXfrm>
        <a:off x="0" y="3002837"/>
        <a:ext cx="7147964" cy="714390"/>
      </dsp:txXfrm>
    </dsp:sp>
    <dsp:sp modelId="{08BF2D8A-1BAC-B144-83F8-157C53E64628}">
      <dsp:nvSpPr>
        <dsp:cNvPr id="0" name=""/>
        <dsp:cNvSpPr/>
      </dsp:nvSpPr>
      <dsp:spPr>
        <a:xfrm>
          <a:off x="0" y="3717228"/>
          <a:ext cx="7147964" cy="0"/>
        </a:xfrm>
        <a:prstGeom prst="line">
          <a:avLst/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accent5">
              <a:hueOff val="6237238"/>
              <a:satOff val="-4013"/>
              <a:lumOff val="27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74F1B8-40DC-3840-A088-A6BE8B052582}">
      <dsp:nvSpPr>
        <dsp:cNvPr id="0" name=""/>
        <dsp:cNvSpPr/>
      </dsp:nvSpPr>
      <dsp:spPr>
        <a:xfrm>
          <a:off x="0" y="3717228"/>
          <a:ext cx="7147964" cy="714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kern="1200" dirty="0"/>
            <a:t>Ability to use appropriate tools to analyze datasets, produce results and interpret same.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1100" kern="1200" dirty="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1100" kern="1200" dirty="0"/>
        </a:p>
      </dsp:txBody>
      <dsp:txXfrm>
        <a:off x="0" y="3717228"/>
        <a:ext cx="7147964" cy="7143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3C8538-BA75-364C-A605-10257B2113FB}">
      <dsp:nvSpPr>
        <dsp:cNvPr id="0" name=""/>
        <dsp:cNvSpPr/>
      </dsp:nvSpPr>
      <dsp:spPr>
        <a:xfrm>
          <a:off x="3192" y="858242"/>
          <a:ext cx="2279090" cy="14472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CE15C54-0ED4-A14A-BCEC-FBB3EB252CCF}">
      <dsp:nvSpPr>
        <dsp:cNvPr id="0" name=""/>
        <dsp:cNvSpPr/>
      </dsp:nvSpPr>
      <dsp:spPr>
        <a:xfrm>
          <a:off x="256424" y="1098812"/>
          <a:ext cx="2279090" cy="14472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What is data?</a:t>
          </a:r>
          <a:endParaRPr lang="en-US" sz="2100" kern="1200"/>
        </a:p>
      </dsp:txBody>
      <dsp:txXfrm>
        <a:off x="298812" y="1141200"/>
        <a:ext cx="2194314" cy="1362446"/>
      </dsp:txXfrm>
    </dsp:sp>
    <dsp:sp modelId="{22BC7ADA-BC14-AC4A-B835-08EA707DD50E}">
      <dsp:nvSpPr>
        <dsp:cNvPr id="0" name=""/>
        <dsp:cNvSpPr/>
      </dsp:nvSpPr>
      <dsp:spPr>
        <a:xfrm>
          <a:off x="2788746" y="858242"/>
          <a:ext cx="2279090" cy="14472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65C9D4E-A45A-3042-8B47-0B1317F2E0F9}">
      <dsp:nvSpPr>
        <dsp:cNvPr id="0" name=""/>
        <dsp:cNvSpPr/>
      </dsp:nvSpPr>
      <dsp:spPr>
        <a:xfrm>
          <a:off x="3041978" y="1098812"/>
          <a:ext cx="2279090" cy="14472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What is information?</a:t>
          </a:r>
          <a:endParaRPr lang="en-US" sz="2100" kern="1200"/>
        </a:p>
      </dsp:txBody>
      <dsp:txXfrm>
        <a:off x="3084366" y="1141200"/>
        <a:ext cx="2194314" cy="1362446"/>
      </dsp:txXfrm>
    </dsp:sp>
    <dsp:sp modelId="{B66BEC26-7EAB-7948-A7DA-651EBC5F30D5}">
      <dsp:nvSpPr>
        <dsp:cNvPr id="0" name=""/>
        <dsp:cNvSpPr/>
      </dsp:nvSpPr>
      <dsp:spPr>
        <a:xfrm>
          <a:off x="5574301" y="858242"/>
          <a:ext cx="2279090" cy="14472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E471904-3B0F-E844-A3FB-03B7481C4E0E}">
      <dsp:nvSpPr>
        <dsp:cNvPr id="0" name=""/>
        <dsp:cNvSpPr/>
      </dsp:nvSpPr>
      <dsp:spPr>
        <a:xfrm>
          <a:off x="5827533" y="1098812"/>
          <a:ext cx="2279090" cy="14472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What is a system?</a:t>
          </a:r>
          <a:endParaRPr lang="en-US" sz="2100" kern="1200"/>
        </a:p>
      </dsp:txBody>
      <dsp:txXfrm>
        <a:off x="5869921" y="1141200"/>
        <a:ext cx="2194314" cy="1362446"/>
      </dsp:txXfrm>
    </dsp:sp>
    <dsp:sp modelId="{E2EE84F6-B3B9-884B-9ED4-5D32D9A5B7A0}">
      <dsp:nvSpPr>
        <dsp:cNvPr id="0" name=""/>
        <dsp:cNvSpPr/>
      </dsp:nvSpPr>
      <dsp:spPr>
        <a:xfrm>
          <a:off x="8359855" y="858242"/>
          <a:ext cx="2279090" cy="144722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56FFCEB-19CC-4645-A3A8-237C128724AE}">
      <dsp:nvSpPr>
        <dsp:cNvPr id="0" name=""/>
        <dsp:cNvSpPr/>
      </dsp:nvSpPr>
      <dsp:spPr>
        <a:xfrm>
          <a:off x="8613087" y="1098812"/>
          <a:ext cx="2279090" cy="14472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What is a Business Information System?</a:t>
          </a:r>
          <a:endParaRPr lang="en-US" sz="2100" kern="1200" dirty="0"/>
        </a:p>
      </dsp:txBody>
      <dsp:txXfrm>
        <a:off x="8655475" y="1141200"/>
        <a:ext cx="2194314" cy="136244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747508-E87E-6245-8CBD-374EB3F7E3BD}">
      <dsp:nvSpPr>
        <dsp:cNvPr id="0" name=""/>
        <dsp:cNvSpPr/>
      </dsp:nvSpPr>
      <dsp:spPr>
        <a:xfrm>
          <a:off x="0" y="0"/>
          <a:ext cx="64960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F119CF-2488-AB43-8FB7-12A376AAFA61}">
      <dsp:nvSpPr>
        <dsp:cNvPr id="0" name=""/>
        <dsp:cNvSpPr/>
      </dsp:nvSpPr>
      <dsp:spPr>
        <a:xfrm>
          <a:off x="0" y="0"/>
          <a:ext cx="6496050" cy="228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b="1" i="0" kern="1200" dirty="0"/>
            <a:t>Data </a:t>
          </a:r>
          <a:r>
            <a:rPr lang="en-GB" sz="2900" b="0" i="0" kern="1200" dirty="0"/>
            <a:t>are </a:t>
          </a:r>
          <a:r>
            <a:rPr lang="en-GB" sz="2900" b="1" i="0" u="sng" kern="1200" dirty="0"/>
            <a:t>raw facts or observations </a:t>
          </a:r>
          <a:r>
            <a:rPr lang="en-GB" sz="2900" b="0" i="0" kern="1200" dirty="0"/>
            <a:t>that are considered to have little or no value until they have been processed and transformed</a:t>
          </a:r>
          <a:endParaRPr lang="en-US" sz="2900" kern="1200" dirty="0"/>
        </a:p>
      </dsp:txBody>
      <dsp:txXfrm>
        <a:off x="0" y="0"/>
        <a:ext cx="6496050" cy="2286000"/>
      </dsp:txXfrm>
    </dsp:sp>
    <dsp:sp modelId="{49EE44A4-484F-4149-92A3-A35AE9E735D9}">
      <dsp:nvSpPr>
        <dsp:cNvPr id="0" name=""/>
        <dsp:cNvSpPr/>
      </dsp:nvSpPr>
      <dsp:spPr>
        <a:xfrm>
          <a:off x="0" y="2286000"/>
          <a:ext cx="6496050" cy="0"/>
        </a:xfrm>
        <a:prstGeom prst="line">
          <a:avLst/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accent5">
              <a:hueOff val="6237238"/>
              <a:satOff val="-4013"/>
              <a:lumOff val="27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2B8ECA-545B-0341-8931-0566408ED462}">
      <dsp:nvSpPr>
        <dsp:cNvPr id="0" name=""/>
        <dsp:cNvSpPr/>
      </dsp:nvSpPr>
      <dsp:spPr>
        <a:xfrm>
          <a:off x="0" y="2286000"/>
          <a:ext cx="6496050" cy="228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b="0" i="0" kern="1200" dirty="0"/>
            <a:t>e.g., today’s date, measurements taken on a production line, a record of a business transaction, such as a visit to a website</a:t>
          </a:r>
          <a:endParaRPr lang="en-US" sz="2900" kern="1200" dirty="0"/>
        </a:p>
      </dsp:txBody>
      <dsp:txXfrm>
        <a:off x="0" y="2286000"/>
        <a:ext cx="6496050" cy="2286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747508-E87E-6245-8CBD-374EB3F7E3BD}">
      <dsp:nvSpPr>
        <dsp:cNvPr id="0" name=""/>
        <dsp:cNvSpPr/>
      </dsp:nvSpPr>
      <dsp:spPr>
        <a:xfrm>
          <a:off x="0" y="558"/>
          <a:ext cx="64960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F119CF-2488-AB43-8FB7-12A376AAFA61}">
      <dsp:nvSpPr>
        <dsp:cNvPr id="0" name=""/>
        <dsp:cNvSpPr/>
      </dsp:nvSpPr>
      <dsp:spPr>
        <a:xfrm>
          <a:off x="0" y="558"/>
          <a:ext cx="6496050" cy="914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i="0" kern="1200" dirty="0">
              <a:solidFill>
                <a:srgbClr val="C00000"/>
              </a:solidFill>
            </a:rPr>
            <a:t>Classification</a:t>
          </a:r>
          <a:r>
            <a:rPr lang="en-GB" sz="1800" b="0" i="0" kern="1200" dirty="0"/>
            <a:t>: - placing data into categories, e.g., - fixed or variable costs</a:t>
          </a:r>
          <a:endParaRPr lang="en-US" sz="1800" b="0" kern="1200" dirty="0"/>
        </a:p>
      </dsp:txBody>
      <dsp:txXfrm>
        <a:off x="0" y="558"/>
        <a:ext cx="6496050" cy="914176"/>
      </dsp:txXfrm>
    </dsp:sp>
    <dsp:sp modelId="{49EE44A4-484F-4149-92A3-A35AE9E735D9}">
      <dsp:nvSpPr>
        <dsp:cNvPr id="0" name=""/>
        <dsp:cNvSpPr/>
      </dsp:nvSpPr>
      <dsp:spPr>
        <a:xfrm>
          <a:off x="0" y="914734"/>
          <a:ext cx="6496050" cy="0"/>
        </a:xfrm>
        <a:prstGeom prst="line">
          <a:avLst/>
        </a:prstGeom>
        <a:solidFill>
          <a:schemeClr val="accent5">
            <a:hueOff val="1559309"/>
            <a:satOff val="-1003"/>
            <a:lumOff val="686"/>
            <a:alphaOff val="0"/>
          </a:schemeClr>
        </a:solidFill>
        <a:ln w="19050" cap="rnd" cmpd="sng" algn="ctr">
          <a:solidFill>
            <a:schemeClr val="accent5">
              <a:hueOff val="1559309"/>
              <a:satOff val="-1003"/>
              <a:lumOff val="6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2B8ECA-545B-0341-8931-0566408ED462}">
      <dsp:nvSpPr>
        <dsp:cNvPr id="0" name=""/>
        <dsp:cNvSpPr/>
      </dsp:nvSpPr>
      <dsp:spPr>
        <a:xfrm>
          <a:off x="0" y="914734"/>
          <a:ext cx="6496050" cy="914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i="0" kern="1200" dirty="0">
              <a:solidFill>
                <a:srgbClr val="C00000"/>
              </a:solidFill>
            </a:rPr>
            <a:t>Re-arranging/Sorting</a:t>
          </a:r>
          <a:r>
            <a:rPr lang="en-GB" sz="1800" b="0" i="0" kern="1200" dirty="0"/>
            <a:t>: - Organising data so that items are grouped/placed into particular order</a:t>
          </a:r>
          <a:endParaRPr lang="en-US" sz="1800" kern="1200" dirty="0"/>
        </a:p>
      </dsp:txBody>
      <dsp:txXfrm>
        <a:off x="0" y="914734"/>
        <a:ext cx="6496050" cy="914176"/>
      </dsp:txXfrm>
    </dsp:sp>
    <dsp:sp modelId="{FB92D5F0-6FAA-774A-B19F-5A4B3E6BF0AE}">
      <dsp:nvSpPr>
        <dsp:cNvPr id="0" name=""/>
        <dsp:cNvSpPr/>
      </dsp:nvSpPr>
      <dsp:spPr>
        <a:xfrm>
          <a:off x="0" y="1828911"/>
          <a:ext cx="6496050" cy="0"/>
        </a:xfrm>
        <a:prstGeom prst="line">
          <a:avLst/>
        </a:prstGeom>
        <a:solidFill>
          <a:schemeClr val="accent5">
            <a:hueOff val="3118619"/>
            <a:satOff val="-2006"/>
            <a:lumOff val="1372"/>
            <a:alphaOff val="0"/>
          </a:schemeClr>
        </a:solidFill>
        <a:ln w="19050" cap="rnd" cmpd="sng" algn="ctr">
          <a:solidFill>
            <a:schemeClr val="accent5">
              <a:hueOff val="3118619"/>
              <a:satOff val="-2006"/>
              <a:lumOff val="13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3FEAE2-0E5A-1948-88D5-3DEF6B490F76}">
      <dsp:nvSpPr>
        <dsp:cNvPr id="0" name=""/>
        <dsp:cNvSpPr/>
      </dsp:nvSpPr>
      <dsp:spPr>
        <a:xfrm>
          <a:off x="0" y="1828911"/>
          <a:ext cx="6496050" cy="914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C00000"/>
              </a:solidFill>
            </a:rPr>
            <a:t>Aggregating</a:t>
          </a:r>
          <a:r>
            <a:rPr lang="en-US" sz="1800" kern="1200" dirty="0"/>
            <a:t>: - Involves summarizing data, e.g., calculating averages, totals, sub-totals, etc.</a:t>
          </a:r>
        </a:p>
      </dsp:txBody>
      <dsp:txXfrm>
        <a:off x="0" y="1828911"/>
        <a:ext cx="6496050" cy="914176"/>
      </dsp:txXfrm>
    </dsp:sp>
    <dsp:sp modelId="{D53D1EB3-FDD7-2C46-9A1E-6599697049F4}">
      <dsp:nvSpPr>
        <dsp:cNvPr id="0" name=""/>
        <dsp:cNvSpPr/>
      </dsp:nvSpPr>
      <dsp:spPr>
        <a:xfrm>
          <a:off x="0" y="2743088"/>
          <a:ext cx="6496050" cy="0"/>
        </a:xfrm>
        <a:prstGeom prst="line">
          <a:avLst/>
        </a:prstGeom>
        <a:solidFill>
          <a:schemeClr val="accent5">
            <a:hueOff val="4677928"/>
            <a:satOff val="-3010"/>
            <a:lumOff val="2058"/>
            <a:alphaOff val="0"/>
          </a:schemeClr>
        </a:solidFill>
        <a:ln w="19050" cap="rnd" cmpd="sng" algn="ctr">
          <a:solidFill>
            <a:schemeClr val="accent5">
              <a:hueOff val="4677928"/>
              <a:satOff val="-3010"/>
              <a:lumOff val="20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C52011-54E6-864B-B946-FE033836DFBF}">
      <dsp:nvSpPr>
        <dsp:cNvPr id="0" name=""/>
        <dsp:cNvSpPr/>
      </dsp:nvSpPr>
      <dsp:spPr>
        <a:xfrm>
          <a:off x="0" y="2743088"/>
          <a:ext cx="6496050" cy="914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C00000"/>
              </a:solidFill>
            </a:rPr>
            <a:t>Performing Calculations</a:t>
          </a:r>
          <a:r>
            <a:rPr lang="en-US" sz="1800" kern="1200" dirty="0"/>
            <a:t>: - E.g. Calculating employee gross pay by multiplying number of hours worked by hourly rate of pay, etc.</a:t>
          </a:r>
        </a:p>
      </dsp:txBody>
      <dsp:txXfrm>
        <a:off x="0" y="2743088"/>
        <a:ext cx="6496050" cy="914176"/>
      </dsp:txXfrm>
    </dsp:sp>
    <dsp:sp modelId="{1C10DD08-EE08-2B47-B493-925013FA1562}">
      <dsp:nvSpPr>
        <dsp:cNvPr id="0" name=""/>
        <dsp:cNvSpPr/>
      </dsp:nvSpPr>
      <dsp:spPr>
        <a:xfrm>
          <a:off x="0" y="3657265"/>
          <a:ext cx="6496050" cy="0"/>
        </a:xfrm>
        <a:prstGeom prst="line">
          <a:avLst/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accent5">
              <a:hueOff val="6237238"/>
              <a:satOff val="-4013"/>
              <a:lumOff val="27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0A1CDD-840C-7C4E-92DE-C7C311721197}">
      <dsp:nvSpPr>
        <dsp:cNvPr id="0" name=""/>
        <dsp:cNvSpPr/>
      </dsp:nvSpPr>
      <dsp:spPr>
        <a:xfrm>
          <a:off x="0" y="3657265"/>
          <a:ext cx="6496050" cy="914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C00000"/>
              </a:solidFill>
            </a:rPr>
            <a:t>Selection</a:t>
          </a:r>
          <a:r>
            <a:rPr lang="en-US" sz="1800" kern="1200" dirty="0"/>
            <a:t>: - Choosing/Discarding items of data based on a set of selection criteria, e.g., sales organization creates a list of potential customers according to income levels.</a:t>
          </a:r>
        </a:p>
      </dsp:txBody>
      <dsp:txXfrm>
        <a:off x="0" y="3657265"/>
        <a:ext cx="6496050" cy="91417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1FEB53-F64D-4544-AB03-CFFF1A4562B8}">
      <dsp:nvSpPr>
        <dsp:cNvPr id="0" name=""/>
        <dsp:cNvSpPr/>
      </dsp:nvSpPr>
      <dsp:spPr>
        <a:xfrm>
          <a:off x="3518" y="954811"/>
          <a:ext cx="1051662" cy="6309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Data</a:t>
          </a:r>
        </a:p>
      </dsp:txBody>
      <dsp:txXfrm>
        <a:off x="21999" y="973292"/>
        <a:ext cx="1014700" cy="594035"/>
      </dsp:txXfrm>
    </dsp:sp>
    <dsp:sp modelId="{84537DCD-1C94-4943-80BA-3E204319E98B}">
      <dsp:nvSpPr>
        <dsp:cNvPr id="0" name=""/>
        <dsp:cNvSpPr/>
      </dsp:nvSpPr>
      <dsp:spPr>
        <a:xfrm>
          <a:off x="1160347" y="1139903"/>
          <a:ext cx="222952" cy="2608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1160347" y="1192065"/>
        <a:ext cx="156066" cy="156488"/>
      </dsp:txXfrm>
    </dsp:sp>
    <dsp:sp modelId="{F8ADE528-C877-AF45-AC96-4422478B3839}">
      <dsp:nvSpPr>
        <dsp:cNvPr id="0" name=""/>
        <dsp:cNvSpPr/>
      </dsp:nvSpPr>
      <dsp:spPr>
        <a:xfrm>
          <a:off x="1475846" y="954811"/>
          <a:ext cx="1051662" cy="6309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Transformation process</a:t>
          </a:r>
        </a:p>
      </dsp:txBody>
      <dsp:txXfrm>
        <a:off x="1494327" y="973292"/>
        <a:ext cx="1014700" cy="594035"/>
      </dsp:txXfrm>
    </dsp:sp>
    <dsp:sp modelId="{C9A7D9A0-EA14-C94B-B933-AD04D7FF5467}">
      <dsp:nvSpPr>
        <dsp:cNvPr id="0" name=""/>
        <dsp:cNvSpPr/>
      </dsp:nvSpPr>
      <dsp:spPr>
        <a:xfrm>
          <a:off x="2632675" y="1139903"/>
          <a:ext cx="222952" cy="26081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2632675" y="1192065"/>
        <a:ext cx="156066" cy="156488"/>
      </dsp:txXfrm>
    </dsp:sp>
    <dsp:sp modelId="{2E882CD2-7316-E747-AD37-F090B073FDD0}">
      <dsp:nvSpPr>
        <dsp:cNvPr id="0" name=""/>
        <dsp:cNvSpPr/>
      </dsp:nvSpPr>
      <dsp:spPr>
        <a:xfrm>
          <a:off x="2948173" y="954811"/>
          <a:ext cx="1051662" cy="6309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Information</a:t>
          </a:r>
        </a:p>
      </dsp:txBody>
      <dsp:txXfrm>
        <a:off x="2966654" y="973292"/>
        <a:ext cx="1014700" cy="59403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7E954-C618-854F-8E3C-8F4A73A7BA70}">
      <dsp:nvSpPr>
        <dsp:cNvPr id="0" name=""/>
        <dsp:cNvSpPr/>
      </dsp:nvSpPr>
      <dsp:spPr>
        <a:xfrm>
          <a:off x="0" y="0"/>
          <a:ext cx="64960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9625EDBD-6304-8A45-BF91-F65C6CB5AA59}">
      <dsp:nvSpPr>
        <dsp:cNvPr id="0" name=""/>
        <dsp:cNvSpPr/>
      </dsp:nvSpPr>
      <dsp:spPr>
        <a:xfrm>
          <a:off x="0" y="0"/>
          <a:ext cx="6496050" cy="228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i="0" kern="1200"/>
            <a:t>Information is data that has been:</a:t>
          </a:r>
          <a:r>
            <a:rPr lang="en-GB" sz="2400" b="0" i="0" kern="1200"/>
            <a:t> </a:t>
          </a:r>
          <a:endParaRPr lang="en-GB" sz="2400" b="1" i="0" kern="1200"/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i="0" kern="1200"/>
            <a:t>- Processed so that they are meaningful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i="0" kern="1200"/>
            <a:t>- Processed For a purpose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i="0" kern="1200"/>
            <a:t>- Interpreted and understood by the recipient</a:t>
          </a:r>
          <a:endParaRPr lang="en-US" sz="2400" kern="1200"/>
        </a:p>
      </dsp:txBody>
      <dsp:txXfrm>
        <a:off x="0" y="0"/>
        <a:ext cx="6496050" cy="2286000"/>
      </dsp:txXfrm>
    </dsp:sp>
    <dsp:sp modelId="{0B6367F0-46A9-2043-9FE5-DF1D4941BD34}">
      <dsp:nvSpPr>
        <dsp:cNvPr id="0" name=""/>
        <dsp:cNvSpPr/>
      </dsp:nvSpPr>
      <dsp:spPr>
        <a:xfrm>
          <a:off x="0" y="2286000"/>
          <a:ext cx="64960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507C3F8-C8B0-AC49-B74C-67741E76CE7B}">
      <dsp:nvSpPr>
        <dsp:cNvPr id="0" name=""/>
        <dsp:cNvSpPr/>
      </dsp:nvSpPr>
      <dsp:spPr>
        <a:xfrm>
          <a:off x="0" y="2286000"/>
          <a:ext cx="6496050" cy="228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i="0" kern="1200"/>
            <a:t>e.g., a bank statement, a sales forecast, a telephone directory, graphs of trends in visitor numbers  to a website</a:t>
          </a:r>
          <a:endParaRPr lang="en-US" sz="2400" kern="1200"/>
        </a:p>
      </dsp:txBody>
      <dsp:txXfrm>
        <a:off x="0" y="2286000"/>
        <a:ext cx="6496050" cy="22860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7E954-C618-854F-8E3C-8F4A73A7BA70}">
      <dsp:nvSpPr>
        <dsp:cNvPr id="0" name=""/>
        <dsp:cNvSpPr/>
      </dsp:nvSpPr>
      <dsp:spPr>
        <a:xfrm>
          <a:off x="0" y="1032"/>
          <a:ext cx="64960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9625EDBD-6304-8A45-BF91-F65C6CB5AA59}">
      <dsp:nvSpPr>
        <dsp:cNvPr id="0" name=""/>
        <dsp:cNvSpPr/>
      </dsp:nvSpPr>
      <dsp:spPr>
        <a:xfrm>
          <a:off x="0" y="1032"/>
          <a:ext cx="6496050" cy="675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000" b="1" i="0" kern="1200" dirty="0"/>
            <a:t>Data v Information</a:t>
          </a:r>
          <a:endParaRPr lang="en-US" sz="4000" kern="1200" dirty="0"/>
        </a:p>
      </dsp:txBody>
      <dsp:txXfrm>
        <a:off x="0" y="1032"/>
        <a:ext cx="6496050" cy="675307"/>
      </dsp:txXfrm>
    </dsp:sp>
    <dsp:sp modelId="{0B6367F0-46A9-2043-9FE5-DF1D4941BD34}">
      <dsp:nvSpPr>
        <dsp:cNvPr id="0" name=""/>
        <dsp:cNvSpPr/>
      </dsp:nvSpPr>
      <dsp:spPr>
        <a:xfrm>
          <a:off x="0" y="676340"/>
          <a:ext cx="64960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4000"/>
                <a:lumMod val="118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2000"/>
                <a:alpha val="100000"/>
                <a:lumMod val="11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507C3F8-C8B0-AC49-B74C-67741E76CE7B}">
      <dsp:nvSpPr>
        <dsp:cNvPr id="0" name=""/>
        <dsp:cNvSpPr/>
      </dsp:nvSpPr>
      <dsp:spPr>
        <a:xfrm>
          <a:off x="0" y="676340"/>
          <a:ext cx="6489706" cy="3894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1. The date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2. A bank statement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3. The number 1355.76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4. A National Insurance Number (</a:t>
          </a:r>
          <a:r>
            <a:rPr lang="en-US" sz="2100" kern="1200" dirty="0" err="1"/>
            <a:t>Isikood</a:t>
          </a:r>
          <a:r>
            <a:rPr lang="en-US" sz="2100" kern="1200" dirty="0"/>
            <a:t>)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5. A Balance Sheet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6. A bus timetable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7. A car registration plate</a:t>
          </a:r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/>
        </a:p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/>
        </a:p>
      </dsp:txBody>
      <dsp:txXfrm>
        <a:off x="0" y="676340"/>
        <a:ext cx="6489706" cy="389462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5ACB27-F9BE-1443-B63E-1C0163CD18A1}">
      <dsp:nvSpPr>
        <dsp:cNvPr id="0" name=""/>
        <dsp:cNvSpPr/>
      </dsp:nvSpPr>
      <dsp:spPr>
        <a:xfrm>
          <a:off x="0" y="453876"/>
          <a:ext cx="3108057" cy="20396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0" i="0" kern="1200" dirty="0"/>
            <a:t> </a:t>
          </a:r>
          <a:endParaRPr lang="en-GB" sz="1700" b="1" i="0" kern="1200" dirty="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i="0" kern="1200" dirty="0"/>
            <a:t>A collection of interrelated components that work together towards a collective goal.</a:t>
          </a:r>
          <a:endParaRPr lang="en-US" sz="2000" kern="1200" dirty="0"/>
        </a:p>
      </dsp:txBody>
      <dsp:txXfrm>
        <a:off x="0" y="453876"/>
        <a:ext cx="3108057" cy="20396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6/7/layout/BasicProcessNew">
  <dgm:title val="Basic Process New"/>
  <dgm:desc val="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fact="0.15"/>
      <dgm:constr type="h" for="ch" forName="sibTrans" op="equ"/>
    </dgm:constrLst>
    <dgm:ruleLst>
      <dgm:rule type="h" for="ch" forName="sibTrans" val="6.75" fact="NaN" max="NaN"/>
      <dgm:rule type="w" for="ch" forName="sibTrans" val="8.75" fact="NaN" max="NaN"/>
    </dgm:ruleLst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lMarg" val="12"/>
          <dgm:constr type="rMarg" val="12"/>
          <dgm:constr type="tMarg" val="12"/>
          <dgm:constr type="bMarg" val="12"/>
        </dgm:constrLst>
        <dgm:ruleLst>
          <dgm:rule type="primFontSz" val="11" fact="NaN" max="NaN"/>
          <dgm:rule type="primFontSz" val="18" fact="NaN" max="NaN"/>
          <dgm:rule type="h" val="NaN" fact="1.5" max="NaN"/>
          <dgm:rule type="primFontSz" val="11" fact="NaN" max="NaN"/>
          <dgm:rule type="h" val="INF" fact="NaN" max="NaN"/>
        </dgm:ruleLst>
      </dgm:layoutNode>
      <dgm:forEach name="sibTransForEach" axis="followSib" ptType="sibTrans" cnt="1">
        <dgm:layoutNode name="sibTransSpacerBeforeConnector" styleLbl="node1">
          <dgm:alg type="sp"/>
          <dgm:shape xmlns:r="http://schemas.openxmlformats.org/officeDocument/2006/relationships" r:blip="">
            <dgm:adjLst/>
          </dgm:shape>
          <dgm:constrLst>
            <dgm:constr type="w" val="4.5"/>
          </dgm:constrLst>
          <dgm:presOf/>
          <dgm:ruleLst>
            <dgm:rule type="w" val="4.5" fact="NaN" max="NaN"/>
          </dgm:ruleLst>
        </dgm:layoutNode>
        <dgm:layoutNode name="sibTrans" styleLbl="node1">
          <dgm:alg type="sp"/>
          <dgm:shape xmlns:r="http://schemas.openxmlformats.org/officeDocument/2006/relationships" type="rightArrow" r:blip="">
            <dgm:adjLst>
              <dgm:adj idx="1" val="0.5"/>
            </dgm:adjLst>
          </dgm:shape>
          <dgm:presOf axis="self"/>
          <dgm:constrLst>
            <dgm:constr type="h" val="6.75"/>
          </dgm:constrLst>
          <dgm:ruleLst>
            <dgm:rule type="h" val="6.75" fact="NaN" max="NaN"/>
            <dgm:rule type="w" val="8.75" fact="NaN" max="NaN"/>
          </dgm:ruleLst>
        </dgm:layoutNode>
        <dgm:layoutNode name="sibTransSpacerAfterConnector">
          <dgm:alg type="sp"/>
          <dgm:shape xmlns:r="http://schemas.openxmlformats.org/officeDocument/2006/relationships" r:blip="">
            <dgm:adjLst/>
          </dgm:shape>
          <dgm:constrLst>
            <dgm:constr type="w" val="4.5"/>
          </dgm:constrLst>
          <dgm:presOf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E7EB7CD-7C11-4A0E-9428-B44FBF9447B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50B237-9C3A-44E7-BBE4-4A1677CA0E5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0E7CA1-6C5E-4887-975C-C4C85CB77AC9}" type="datetimeFigureOut">
              <a:rPr lang="en-GB" smtClean="0"/>
              <a:t>10/03/2019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4518CF-4071-4D6C-BB8F-51602B66966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 dirty="0"/>
              <a:t>www.andrewsai.com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BF6362-8429-45FB-B248-C3A6AB22EF8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959025-120B-4306-8C74-950CBE9A64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2545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tiff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47D77-1BDD-4FBF-8485-E45FCF0BB528}" type="datetimeFigureOut">
              <a:rPr lang="en-GB" smtClean="0"/>
              <a:t>10/03/2019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BA7EA-FF62-4F65-84AA-447669621C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836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BA7EA-FF62-4F65-84AA-447669621CA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991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BA7EA-FF62-4F65-84AA-447669621CAE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311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BA7EA-FF62-4F65-84AA-447669621CAE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144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7D52A-75C0-415D-973F-A54119674F37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4385992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A997D-1D99-4098-9511-36E772131BB7}" type="datetime1">
              <a:rPr lang="en-GB" smtClean="0"/>
              <a:t>10/03/2019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147398"/>
      </p:ext>
    </p:extLst>
  </p:cSld>
  <p:clrMapOvr>
    <a:masterClrMapping/>
  </p:clrMapOvr>
  <p:hf sldNum="0"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A997D-1D99-4098-9511-36E772131BB7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6056815"/>
      </p:ext>
    </p:extLst>
  </p:cSld>
  <p:clrMapOvr>
    <a:masterClrMapping/>
  </p:clrMapOvr>
  <p:hf sldNum="0"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A997D-1D99-4098-9511-36E772131BB7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34354316"/>
      </p:ext>
    </p:extLst>
  </p:cSld>
  <p:clrMapOvr>
    <a:masterClrMapping/>
  </p:clrMapOvr>
  <p:hf sldNum="0"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A997D-1D99-4098-9511-36E772131BB7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9058668"/>
      </p:ext>
    </p:extLst>
  </p:cSld>
  <p:clrMapOvr>
    <a:masterClrMapping/>
  </p:clrMapOvr>
  <p:hf sldNum="0"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A997D-1D99-4098-9511-36E772131BB7}" type="datetime1">
              <a:rPr lang="en-GB" smtClean="0"/>
              <a:t>10/03/2019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2164922"/>
      </p:ext>
    </p:extLst>
  </p:cSld>
  <p:clrMapOvr>
    <a:masterClrMapping/>
  </p:clrMapOvr>
  <p:hf sldNum="0"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A997D-1D99-4098-9511-36E772131BB7}" type="datetime1">
              <a:rPr lang="en-GB" smtClean="0"/>
              <a:t>10/03/2019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1791198"/>
      </p:ext>
    </p:extLst>
  </p:cSld>
  <p:clrMapOvr>
    <a:masterClrMapping/>
  </p:clrMapOvr>
  <p:hf sldNum="0"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BA7F-5B30-428B-B9BE-B9A0D5943809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8142198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4069D-F3F1-4452-879C-9BE375357E75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9626988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Slid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>
            <a:spLocks noGrp="1"/>
          </p:cNvSpPr>
          <p:nvPr>
            <p:ph type="title"/>
          </p:nvPr>
        </p:nvSpPr>
        <p:spPr>
          <a:xfrm>
            <a:off x="1066800" y="4150764"/>
            <a:ext cx="10058400" cy="627245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454C57"/>
                </a:solidFill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804569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8F3DF-3EF9-4D34-AD50-2C6C9C3E1F76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2367784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CB9E5-565D-4F30-BEEF-860261E5BFCC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362226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70F58-023F-4F07-81BC-FFB0B5836BB8}" type="datetime1">
              <a:rPr lang="en-GB" smtClean="0"/>
              <a:t>10/03/2019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5971598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7FBA7-F3ED-432C-B372-CA9628255427}" type="datetime1">
              <a:rPr lang="en-GB" smtClean="0"/>
              <a:t>10/03/2019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188850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E610A-03A3-43DA-9429-967E4B1ECC78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5505107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842C-94B5-41C8-806D-23E9C64F00B9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213937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F4109-205F-4337-A5F1-C25D39613451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01590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E0B22-BDB2-40AE-BC77-48774A01462D}" type="datetime1">
              <a:rPr lang="en-GB" smtClean="0"/>
              <a:t>10/03/2019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613933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49A997D-1D99-4098-9511-36E772131BB7}" type="datetime1">
              <a:rPr lang="en-GB" smtClean="0"/>
              <a:t>10/03/2019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GB"/>
              <a:t>www.andrewsai.com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692FBC-111F-4D21-800D-C5BAD9CEA8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6358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41" r:id="rId5"/>
    <p:sldLayoutId id="2147483842" r:id="rId6"/>
    <p:sldLayoutId id="2147483843" r:id="rId7"/>
    <p:sldLayoutId id="2147483844" r:id="rId8"/>
    <p:sldLayoutId id="2147483845" r:id="rId9"/>
    <p:sldLayoutId id="2147483846" r:id="rId10"/>
    <p:sldLayoutId id="2147483847" r:id="rId11"/>
    <p:sldLayoutId id="2147483848" r:id="rId12"/>
    <p:sldLayoutId id="2147483849" r:id="rId13"/>
    <p:sldLayoutId id="2147483850" r:id="rId14"/>
    <p:sldLayoutId id="2147483851" r:id="rId15"/>
    <p:sldLayoutId id="2147483852" r:id="rId16"/>
    <p:sldLayoutId id="2147483853" r:id="rId17"/>
    <p:sldLayoutId id="2147483854" r:id="rId18"/>
  </p:sldLayoutIdLst>
  <p:transition spd="med">
    <p:pull/>
  </p:transition>
  <p:hf sldNum="0" hdr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bs.instructure.com/courses/1253/assignments" TargetMode="External"/><Relationship Id="rId2" Type="http://schemas.openxmlformats.org/officeDocument/2006/relationships/hyperlink" Target="https://ebs.instructure.com/courses/1253/modules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tif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tif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drewsai.com/" TargetMode="External"/><Relationship Id="rId2" Type="http://schemas.openxmlformats.org/officeDocument/2006/relationships/hyperlink" Target="https://www.cimaglobal.com/Qualifications/Professional-Qualification/" TargetMode="Externa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bs.instructure.com/courses/1253/assignments/syllabus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59EC6FFF-3949-4638-A265-B1515909B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8693" y="1063416"/>
            <a:ext cx="6777267" cy="4811730"/>
          </a:xfrm>
        </p:spPr>
        <p:txBody>
          <a:bodyPr anchor="ctr">
            <a:normAutofit/>
          </a:bodyPr>
          <a:lstStyle/>
          <a:p>
            <a:pPr algn="ctr"/>
            <a:r>
              <a:rPr lang="en-GB" sz="3100" i="1" dirty="0"/>
              <a:t>INF700</a:t>
            </a:r>
            <a:br>
              <a:rPr lang="en-GB" sz="6600" b="1" dirty="0"/>
            </a:br>
            <a:r>
              <a:rPr lang="en-GB" sz="6600" b="1" dirty="0"/>
              <a:t>IT</a:t>
            </a:r>
            <a:r>
              <a:rPr lang="en-GB" sz="6600" dirty="0"/>
              <a:t> </a:t>
            </a:r>
            <a:br>
              <a:rPr lang="en-GB" sz="6600" dirty="0"/>
            </a:br>
            <a:r>
              <a:rPr lang="en-GB" sz="4800" dirty="0"/>
              <a:t>for</a:t>
            </a:r>
            <a:r>
              <a:rPr lang="en-GB" sz="6600" dirty="0"/>
              <a:t> </a:t>
            </a:r>
            <a:br>
              <a:rPr lang="en-GB" sz="6600" dirty="0"/>
            </a:br>
            <a:r>
              <a:rPr lang="en-GB" sz="6600" b="1" dirty="0"/>
              <a:t>Business</a:t>
            </a:r>
            <a:r>
              <a:rPr lang="en-GB" sz="6600" dirty="0"/>
              <a:t> </a:t>
            </a:r>
            <a:r>
              <a:rPr lang="en-GB" sz="4000" dirty="0"/>
              <a:t>and</a:t>
            </a:r>
            <a:r>
              <a:rPr lang="en-GB" sz="6600" dirty="0"/>
              <a:t> </a:t>
            </a:r>
            <a:r>
              <a:rPr lang="en-GB" sz="6600" b="1" dirty="0"/>
              <a:t>Management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C05BC5F-3118-49D0-B18C-5D9CC922C2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0733" y="0"/>
            <a:ext cx="3215640" cy="6858000"/>
          </a:xfrm>
          <a:prstGeom prst="rect">
            <a:avLst/>
          </a:prstGeom>
          <a:solidFill>
            <a:schemeClr val="bg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A4B1E59-3C8A-453C-B841-6AB3B0CF7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53344" y="0"/>
            <a:ext cx="1438656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82A54-14AA-4BB8-B092-515EE6006F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123401" y="2484121"/>
            <a:ext cx="2377440" cy="30479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74C70E3-989C-40F9-AF71-2EFACE083AE6}" type="datetime1">
              <a:rPr lang="en-GB"/>
              <a:pPr>
                <a:spcAft>
                  <a:spcPts val="600"/>
                </a:spcAft>
              </a:pPr>
              <a:t>10/03/2019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F873E0-6A50-4088-A056-83DA751CF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10933" y="3627119"/>
            <a:ext cx="466344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www.andrewsai.com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F708B57A-7FFC-4CE4-A67C-61A6986AEE00}"/>
              </a:ext>
            </a:extLst>
          </p:cNvPr>
          <p:cNvSpPr txBox="1">
            <a:spLocks/>
          </p:cNvSpPr>
          <p:nvPr/>
        </p:nvSpPr>
        <p:spPr>
          <a:xfrm>
            <a:off x="1154955" y="5357507"/>
            <a:ext cx="8350996" cy="861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lnSpc>
                <a:spcPct val="90000"/>
              </a:lnSpc>
            </a:pPr>
            <a:endParaRPr lang="en-GB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87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DCA251B-4F28-43A9-A5FD-47101E24C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578" y="1266958"/>
            <a:ext cx="7237926" cy="4528457"/>
          </a:xfrm>
        </p:spPr>
        <p:txBody>
          <a:bodyPr anchor="ctr">
            <a:normAutofit/>
          </a:bodyPr>
          <a:lstStyle/>
          <a:p>
            <a:r>
              <a:rPr lang="en-GB" dirty="0">
                <a:hlinkClick r:id="rId2"/>
              </a:rPr>
              <a:t>Modules</a:t>
            </a:r>
            <a:br>
              <a:rPr lang="en-GB" dirty="0"/>
            </a:br>
            <a:r>
              <a:rPr lang="en-GB" dirty="0">
                <a:hlinkClick r:id="rId3"/>
              </a:rPr>
              <a:t>Assignments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B3E067-68A1-4E6F-8B2A-DF0DC2803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4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8F0EEF-7B63-4EC4-96D4-6AFBF46B1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B5E673-6D85-4457-A048-FD09048DC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77D4F4-DE6A-4ED3-B89E-C67ABB6C4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14033" y="6355080"/>
            <a:ext cx="3691842" cy="3048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tx1">
                    <a:alpha val="60000"/>
                  </a:schemeClr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D98956-D2ED-4877-B96C-F7144A6E24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69030" y="6355082"/>
            <a:ext cx="1606472" cy="304799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04008186-8C41-420B-86CB-D3599A880A9A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973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3829" y="1447800"/>
            <a:ext cx="4397828" cy="3329581"/>
          </a:xfrm>
        </p:spPr>
        <p:txBody>
          <a:bodyPr>
            <a:normAutofit/>
          </a:bodyPr>
          <a:lstStyle/>
          <a:p>
            <a:pPr marL="457200" indent="-457200">
              <a:lnSpc>
                <a:spcPct val="90000"/>
              </a:lnSpc>
              <a:buFont typeface="Wingdings" pitchFamily="2" charset="2"/>
              <a:buChar char="ü"/>
            </a:pPr>
            <a:r>
              <a:rPr lang="en-GB" sz="2900" dirty="0"/>
              <a:t>What is Technology? </a:t>
            </a:r>
            <a:br>
              <a:rPr lang="en-GB" sz="2900" dirty="0"/>
            </a:br>
            <a:br>
              <a:rPr lang="en-GB" sz="2900" dirty="0"/>
            </a:br>
            <a:r>
              <a:rPr lang="en-GB" sz="2900" dirty="0"/>
              <a:t>What is Information Technology?</a:t>
            </a:r>
            <a:br>
              <a:rPr lang="en-GB" sz="2900" dirty="0"/>
            </a:br>
            <a:br>
              <a:rPr lang="en-GB" sz="2900" dirty="0"/>
            </a:br>
            <a:br>
              <a:rPr lang="en-GB" sz="2900" dirty="0"/>
            </a:br>
            <a:r>
              <a:rPr lang="en-GB" sz="2900" dirty="0"/>
              <a:t>What is Business and Management?</a:t>
            </a:r>
          </a:p>
        </p:txBody>
      </p:sp>
      <p:pic>
        <p:nvPicPr>
          <p:cNvPr id="22" name="Graphic 21" descr="Questions">
            <a:extLst>
              <a:ext uri="{FF2B5EF4-FFF2-40B4-BE49-F238E27FC236}">
                <a16:creationId xmlns:a16="http://schemas.microsoft.com/office/drawing/2014/main" id="{66FC5A8B-5C61-4146-9246-1C6EC38E1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3854" y="703489"/>
            <a:ext cx="5450557" cy="5450557"/>
          </a:xfrm>
          <a:prstGeom prst="rect">
            <a:avLst/>
          </a:prstGeom>
          <a:effectLst/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40D88B9-8A3F-4D0E-95F3-AE701E2DA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545365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tx1">
                    <a:alpha val="60000"/>
                  </a:schemeClr>
                </a:solidFill>
              </a:rPr>
              <a:t>www.andrewsai.com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AE9E645-F135-4655-B393-501057FF29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62534" y="6355080"/>
            <a:ext cx="2281766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3B5AA831-A986-407D-9AE0-E0AC66110904}" type="datetime1">
              <a:rPr lang="en-GB">
                <a:solidFill>
                  <a:srgbClr val="FFFFFF">
                    <a:alpha val="60000"/>
                  </a:srgb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036086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518" y="900280"/>
            <a:ext cx="9281228" cy="4383541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br>
              <a:rPr lang="en-GB" sz="4800" dirty="0"/>
            </a:br>
            <a:r>
              <a:rPr lang="en-GB" sz="4800" dirty="0"/>
              <a:t>IT - </a:t>
            </a:r>
            <a:r>
              <a:rPr lang="en-US" sz="2000" dirty="0"/>
              <a:t>“is the use of computers to store, retrieve, transmit, and manipulate data, or </a:t>
            </a:r>
            <a:r>
              <a:rPr lang="en-US" sz="2000" b="1" dirty="0"/>
              <a:t>information</a:t>
            </a:r>
            <a:r>
              <a:rPr lang="en-US" sz="2000" dirty="0"/>
              <a:t>, often in the context of a business or other enterprise”</a:t>
            </a:r>
            <a:br>
              <a:rPr lang="en-GB" sz="2000" dirty="0"/>
            </a:br>
            <a:br>
              <a:rPr lang="en-GB" sz="4800" dirty="0"/>
            </a:br>
            <a:r>
              <a:rPr lang="en-GB" sz="4800" dirty="0"/>
              <a:t>Business - </a:t>
            </a:r>
            <a:r>
              <a:rPr lang="en-GB" sz="2000" dirty="0"/>
              <a:t>“</a:t>
            </a:r>
            <a:r>
              <a:rPr lang="en-US" sz="2000" dirty="0"/>
              <a:t>any activity or enterprise entered into for profit.”</a:t>
            </a:r>
            <a:br>
              <a:rPr lang="en-GB" sz="4800" dirty="0"/>
            </a:br>
            <a:r>
              <a:rPr lang="en-GB" sz="4800" dirty="0"/>
              <a:t>Management - </a:t>
            </a:r>
            <a:r>
              <a:rPr lang="en-US" sz="2000" dirty="0"/>
              <a:t>”the process of dealing with or controlling things or people.”</a:t>
            </a:r>
            <a:endParaRPr lang="en-GB" sz="20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AE9E645-F135-4655-B393-501057FF29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8867858" y="3078481"/>
            <a:ext cx="3566160" cy="30479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B5AA831-A986-407D-9AE0-E0AC66110904}" type="datetime1">
              <a:rPr lang="en-GB">
                <a:solidFill>
                  <a:schemeClr val="bg2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10/03/2019</a:t>
            </a:fld>
            <a:endParaRPr lang="en-GB">
              <a:solidFill>
                <a:schemeClr val="bg2">
                  <a:alpha val="80000"/>
                </a:scheme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40D88B9-8A3F-4D0E-95F3-AE701E2DA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8549750" y="3627119"/>
            <a:ext cx="466344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bg2">
                    <a:alpha val="80000"/>
                  </a:schemeClr>
                </a:solidFill>
              </a:rPr>
              <a:t>www.andrewsai.com</a:t>
            </a:r>
          </a:p>
        </p:txBody>
      </p:sp>
    </p:spTree>
    <p:extLst>
      <p:ext uri="{BB962C8B-B14F-4D97-AF65-F5344CB8AC3E}">
        <p14:creationId xmlns:p14="http://schemas.microsoft.com/office/powerpoint/2010/main" val="1266573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646" y="703489"/>
            <a:ext cx="4397828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900" dirty="0"/>
              <a:t>Module 1</a:t>
            </a:r>
            <a:br>
              <a:rPr lang="en-GB" sz="2900" dirty="0"/>
            </a:br>
            <a:br>
              <a:rPr lang="en-GB" sz="2900" dirty="0"/>
            </a:br>
            <a:br>
              <a:rPr lang="en-GB" sz="2900" dirty="0"/>
            </a:br>
            <a:r>
              <a:rPr lang="en-GB" sz="2900" dirty="0"/>
              <a:t>Data, information &amp; Knowledge</a:t>
            </a:r>
          </a:p>
        </p:txBody>
      </p:sp>
      <p:pic>
        <p:nvPicPr>
          <p:cNvPr id="40" name="Graphic 39" descr="Presentation with Checklist">
            <a:extLst>
              <a:ext uri="{FF2B5EF4-FFF2-40B4-BE49-F238E27FC236}">
                <a16:creationId xmlns:a16="http://schemas.microsoft.com/office/drawing/2014/main" id="{3DD67560-A884-4AF2-9C05-A89A6198BD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3854" y="703489"/>
            <a:ext cx="5450557" cy="5450557"/>
          </a:xfrm>
          <a:prstGeom prst="rect">
            <a:avLst/>
          </a:prstGeom>
          <a:effectLst/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40D88B9-8A3F-4D0E-95F3-AE701E2DA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545365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tx1">
                    <a:alpha val="60000"/>
                  </a:schemeClr>
                </a:solidFill>
              </a:rPr>
              <a:t>www.andrewsai.com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AE9E645-F135-4655-B393-501057FF29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62532" y="6355080"/>
            <a:ext cx="2281767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3B5AA831-A986-407D-9AE0-E0AC66110904}" type="datetime1">
              <a:rPr lang="en-GB">
                <a:solidFill>
                  <a:srgbClr val="FFFFFF">
                    <a:alpha val="60000"/>
                  </a:srgb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678642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DCA251B-4F28-43A9-A5FD-47101E24C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4033" y="1266958"/>
            <a:ext cx="6248624" cy="4528457"/>
          </a:xfrm>
        </p:spPr>
        <p:txBody>
          <a:bodyPr anchor="ctr">
            <a:normAutofit/>
          </a:bodyPr>
          <a:lstStyle/>
          <a:p>
            <a:r>
              <a:rPr lang="en-GB"/>
              <a:t>Introduction to BIS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B3E067-68A1-4E6F-8B2A-DF0DC2803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4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8F0EEF-7B63-4EC4-96D4-6AFBF46B1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B5E673-6D85-4457-A048-FD09048DC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77D4F4-DE6A-4ED3-B89E-C67ABB6C4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14033" y="6355080"/>
            <a:ext cx="3691842" cy="3048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tx1">
                    <a:alpha val="60000"/>
                  </a:schemeClr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D98956-D2ED-4877-B96C-F7144A6E24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69030" y="6355082"/>
            <a:ext cx="1606472" cy="304799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04008186-8C41-420B-86CB-D3599A880A9A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1672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5CDD9-2DF1-4B7E-B2DE-1A539BBD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EBEBEB"/>
                </a:solidFill>
              </a:rPr>
              <a:t>PRIMARY CONSTITUENTS OF BIS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DA0E4-EAF8-4563-B2E4-0F09EE2CA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3859795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accent1"/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0BF9A2-A034-47D1-B4B0-5CF5792582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4937E401-8C02-4983-8035-4CA91EB14B97}" type="datetime1">
              <a:rPr lang="en-GB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accent1"/>
              </a:solidFill>
            </a:endParaRPr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921ED657-B6CA-481C-B45D-E314E474DD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6980748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856877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GB" sz="3200">
                <a:solidFill>
                  <a:srgbClr val="F2F2F2"/>
                </a:solidFill>
              </a:rPr>
              <a:t>What is BIS?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B2DEF1-E606-4C18-A6DF-840162334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8250" y="6359311"/>
            <a:ext cx="420624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accent1"/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274C39-7B72-4D33-8D4F-EF52753F92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9C45FE7E-2AFC-4BC9-A969-8C876E848CDD}" type="datetime1">
              <a:rPr lang="en-GB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accent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C3D4E53-B89F-4A39-BB40-1B36E7A5E4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5606642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21689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231" y="185482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GB" sz="3200" dirty="0">
                <a:solidFill>
                  <a:srgbClr val="F2F2F2"/>
                </a:solidFill>
              </a:rPr>
              <a:t>Transforming Data into Information</a:t>
            </a:r>
            <a:br>
              <a:rPr lang="en-GB" sz="3200" dirty="0">
                <a:solidFill>
                  <a:srgbClr val="F2F2F2"/>
                </a:solidFill>
              </a:rPr>
            </a:br>
            <a:br>
              <a:rPr lang="en-GB" sz="3200" dirty="0">
                <a:solidFill>
                  <a:srgbClr val="F2F2F2"/>
                </a:solidFill>
              </a:rPr>
            </a:br>
            <a:r>
              <a:rPr lang="en-GB" sz="3200" b="1" dirty="0">
                <a:solidFill>
                  <a:srgbClr val="C00000"/>
                </a:solidFill>
              </a:rPr>
              <a:t>using a data process</a:t>
            </a:r>
            <a:br>
              <a:rPr lang="en-GB" sz="3200" b="1" dirty="0">
                <a:solidFill>
                  <a:srgbClr val="C00000"/>
                </a:solidFill>
              </a:rPr>
            </a:br>
            <a:r>
              <a:rPr lang="en-GB" sz="1300" dirty="0">
                <a:solidFill>
                  <a:schemeClr val="bg1"/>
                </a:solidFill>
              </a:rPr>
              <a:t>(data process is any action used to place data into a meaningful context)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B2DEF1-E606-4C18-A6DF-840162334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8250" y="6359311"/>
            <a:ext cx="420624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accent1"/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274C39-7B72-4D33-8D4F-EF52753F92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9C45FE7E-2AFC-4BC9-A969-8C876E848CDD}" type="datetime1">
              <a:rPr lang="en-GB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accent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C3D4E53-B89F-4A39-BB40-1B36E7A5E4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47277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358D3F4-9135-0C4B-B566-D020465477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2300849"/>
              </p:ext>
            </p:extLst>
          </p:nvPr>
        </p:nvGraphicFramePr>
        <p:xfrm>
          <a:off x="78978" y="-2"/>
          <a:ext cx="4003355" cy="25406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6887364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GB" sz="3200">
                <a:solidFill>
                  <a:srgbClr val="F2F2F2"/>
                </a:solidFill>
              </a:rPr>
              <a:t> </a:t>
            </a:r>
            <a:r>
              <a:rPr lang="en-GB" sz="3200" b="1">
                <a:solidFill>
                  <a:srgbClr val="F2F2F2"/>
                </a:solidFill>
              </a:rPr>
              <a:t>Information</a:t>
            </a:r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03410-0D65-470C-AB31-D53F3137B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8250" y="6359311"/>
            <a:ext cx="420624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accent1"/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1A2887-5C94-443B-9C16-4B77427A48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9B998B27-2D15-41AC-A697-A1E0CDA186AA}" type="datetime1">
              <a:rPr lang="en-GB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accent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C3D4E53-B89F-4A39-BB40-1B36E7A5E4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9247361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63951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4" y="1447800"/>
            <a:ext cx="3394745" cy="4572000"/>
          </a:xfrm>
        </p:spPr>
        <p:txBody>
          <a:bodyPr anchor="ctr">
            <a:normAutofit/>
          </a:bodyPr>
          <a:lstStyle/>
          <a:p>
            <a:r>
              <a:rPr lang="en-GB" sz="4400" b="1" dirty="0">
                <a:solidFill>
                  <a:srgbClr val="F2F2F2"/>
                </a:solidFill>
              </a:rPr>
              <a:t>Knowledge Check!</a:t>
            </a:r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03410-0D65-470C-AB31-D53F3137B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8250" y="6359311"/>
            <a:ext cx="420624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accent1"/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1A2887-5C94-443B-9C16-4B77427A48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9B998B27-2D15-41AC-A697-A1E0CDA186AA}" type="datetime1">
              <a:rPr lang="en-GB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accent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C3D4E53-B89F-4A39-BB40-1B36E7A5E4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3156212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04939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AE9E645-F135-4655-B393-501057FF2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A831-A986-407D-9AE0-E0AC66110904}" type="datetime1">
              <a:rPr lang="en-GB" smtClean="0"/>
              <a:t>10/03/2019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40D88B9-8A3F-4D0E-95F3-AE701E2DA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74ADDD-D212-E047-900B-F2726AFC7138}"/>
              </a:ext>
            </a:extLst>
          </p:cNvPr>
          <p:cNvSpPr/>
          <p:nvPr/>
        </p:nvSpPr>
        <p:spPr>
          <a:xfrm>
            <a:off x="448888" y="1305098"/>
            <a:ext cx="8688924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05255">
              <a:defRPr sz="1800">
                <a:solidFill>
                  <a:srgbClr val="000000"/>
                </a:solidFill>
              </a:defRPr>
            </a:pPr>
            <a:r>
              <a:rPr lang="et-EE" sz="2000" b="1" dirty="0">
                <a:solidFill>
                  <a:srgbClr val="454C57"/>
                </a:solidFill>
              </a:rPr>
              <a:t>Part 1- </a:t>
            </a:r>
            <a:r>
              <a:rPr lang="et-EE" sz="2000" b="1" dirty="0" err="1">
                <a:solidFill>
                  <a:srgbClr val="454C57"/>
                </a:solidFill>
              </a:rPr>
              <a:t>Ice</a:t>
            </a:r>
            <a:r>
              <a:rPr lang="et-EE" sz="2000" b="1" dirty="0">
                <a:solidFill>
                  <a:srgbClr val="454C57"/>
                </a:solidFill>
              </a:rPr>
              <a:t> </a:t>
            </a:r>
            <a:r>
              <a:rPr lang="et-EE" sz="2000" b="1" dirty="0" err="1">
                <a:solidFill>
                  <a:srgbClr val="454C57"/>
                </a:solidFill>
              </a:rPr>
              <a:t>breaker</a:t>
            </a:r>
            <a:r>
              <a:rPr lang="et-EE" sz="2000" b="1" dirty="0">
                <a:solidFill>
                  <a:srgbClr val="454C57"/>
                </a:solidFill>
              </a:rPr>
              <a:t> + </a:t>
            </a:r>
            <a:r>
              <a:rPr lang="et-EE" sz="2000" b="1" dirty="0" err="1">
                <a:solidFill>
                  <a:srgbClr val="454C57"/>
                </a:solidFill>
              </a:rPr>
              <a:t>Introduction</a:t>
            </a:r>
            <a:r>
              <a:rPr lang="et-EE" sz="2000" b="1" dirty="0">
                <a:solidFill>
                  <a:srgbClr val="454C57"/>
                </a:solidFill>
              </a:rPr>
              <a:t> </a:t>
            </a:r>
            <a:r>
              <a:rPr lang="et-EE" sz="2000" b="1" dirty="0" err="1">
                <a:solidFill>
                  <a:srgbClr val="454C57"/>
                </a:solidFill>
              </a:rPr>
              <a:t>to</a:t>
            </a:r>
            <a:r>
              <a:rPr lang="et-EE" sz="2000" b="1" dirty="0">
                <a:solidFill>
                  <a:srgbClr val="454C57"/>
                </a:solidFill>
              </a:rPr>
              <a:t> BIS (30 </a:t>
            </a:r>
            <a:r>
              <a:rPr lang="et-EE" sz="2000" b="1" dirty="0" err="1">
                <a:solidFill>
                  <a:srgbClr val="454C57"/>
                </a:solidFill>
              </a:rPr>
              <a:t>mins</a:t>
            </a:r>
            <a:r>
              <a:rPr lang="et-EE" sz="2000" b="1" dirty="0">
                <a:solidFill>
                  <a:srgbClr val="454C57"/>
                </a:solidFill>
              </a:rPr>
              <a:t>)</a:t>
            </a:r>
          </a:p>
          <a:p>
            <a:pPr defTabSz="905255">
              <a:defRPr sz="1800">
                <a:solidFill>
                  <a:srgbClr val="000000"/>
                </a:solidFill>
              </a:defRPr>
            </a:pPr>
            <a:endParaRPr lang="et-EE" sz="2000" b="1" dirty="0">
              <a:solidFill>
                <a:srgbClr val="454C57"/>
              </a:solidFill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r>
              <a:rPr lang="et-EE" sz="2000" b="1" dirty="0">
                <a:solidFill>
                  <a:srgbClr val="454C57"/>
                </a:solidFill>
              </a:rPr>
              <a:t>Part 2 – </a:t>
            </a:r>
            <a:r>
              <a:rPr lang="et-EE" sz="2000" b="1" dirty="0" err="1">
                <a:solidFill>
                  <a:srgbClr val="454C57"/>
                </a:solidFill>
              </a:rPr>
              <a:t>Data</a:t>
            </a:r>
            <a:r>
              <a:rPr lang="et-EE" sz="2000" b="1" dirty="0">
                <a:solidFill>
                  <a:srgbClr val="454C57"/>
                </a:solidFill>
              </a:rPr>
              <a:t>, </a:t>
            </a:r>
            <a:r>
              <a:rPr lang="et-EE" sz="2000" b="1" dirty="0" err="1">
                <a:solidFill>
                  <a:srgbClr val="454C57"/>
                </a:solidFill>
              </a:rPr>
              <a:t>Information</a:t>
            </a:r>
            <a:r>
              <a:rPr lang="et-EE" sz="2000" b="1" dirty="0">
                <a:solidFill>
                  <a:srgbClr val="454C57"/>
                </a:solidFill>
              </a:rPr>
              <a:t> and </a:t>
            </a:r>
            <a:r>
              <a:rPr lang="et-EE" sz="2000" b="1" dirty="0" err="1">
                <a:solidFill>
                  <a:srgbClr val="454C57"/>
                </a:solidFill>
              </a:rPr>
              <a:t>knowledge</a:t>
            </a:r>
            <a:r>
              <a:rPr lang="en-GB" sz="2000" b="1" dirty="0">
                <a:solidFill>
                  <a:srgbClr val="454C57"/>
                </a:solidFill>
              </a:rPr>
              <a:t> </a:t>
            </a:r>
            <a:r>
              <a:rPr lang="et-EE" sz="2000" b="1" dirty="0">
                <a:solidFill>
                  <a:srgbClr val="454C57"/>
                </a:solidFill>
              </a:rPr>
              <a:t>(1 </a:t>
            </a:r>
            <a:r>
              <a:rPr lang="et-EE" sz="2000" b="1" dirty="0" err="1">
                <a:solidFill>
                  <a:srgbClr val="454C57"/>
                </a:solidFill>
              </a:rPr>
              <a:t>hour</a:t>
            </a:r>
            <a:r>
              <a:rPr lang="et-EE" sz="2000" b="1" dirty="0">
                <a:solidFill>
                  <a:srgbClr val="454C57"/>
                </a:solidFill>
              </a:rPr>
              <a:t>, 20 </a:t>
            </a:r>
            <a:r>
              <a:rPr lang="et-EE" sz="2000" b="1" dirty="0" err="1">
                <a:solidFill>
                  <a:srgbClr val="454C57"/>
                </a:solidFill>
              </a:rPr>
              <a:t>mins</a:t>
            </a:r>
            <a:r>
              <a:rPr lang="et-EE" sz="2000" b="1" dirty="0">
                <a:solidFill>
                  <a:srgbClr val="454C57"/>
                </a:solidFill>
              </a:rPr>
              <a:t>)</a:t>
            </a:r>
          </a:p>
          <a:p>
            <a:pPr defTabSz="905255">
              <a:defRPr sz="1800">
                <a:solidFill>
                  <a:srgbClr val="000000"/>
                </a:solidFill>
              </a:defRPr>
            </a:pPr>
            <a:endParaRPr lang="et-EE" sz="2000" b="1" dirty="0">
              <a:solidFill>
                <a:srgbClr val="454C57"/>
              </a:solidFill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r>
              <a:rPr lang="et-EE" sz="2000" b="1" i="1" dirty="0" err="1">
                <a:solidFill>
                  <a:srgbClr val="454C57"/>
                </a:solidFill>
                <a:highlight>
                  <a:srgbClr val="00FF00"/>
                </a:highlight>
              </a:rPr>
              <a:t>Short</a:t>
            </a:r>
            <a:r>
              <a:rPr lang="et-EE" sz="2000" b="1" i="1" dirty="0">
                <a:solidFill>
                  <a:srgbClr val="454C57"/>
                </a:solidFill>
                <a:highlight>
                  <a:srgbClr val="00FF00"/>
                </a:highlight>
              </a:rPr>
              <a:t> </a:t>
            </a:r>
            <a:r>
              <a:rPr lang="et-EE" sz="2000" b="1" i="1" dirty="0" err="1">
                <a:solidFill>
                  <a:srgbClr val="454C57"/>
                </a:solidFill>
                <a:highlight>
                  <a:srgbClr val="00FF00"/>
                </a:highlight>
              </a:rPr>
              <a:t>Break</a:t>
            </a:r>
            <a:r>
              <a:rPr lang="et-EE" sz="2000" b="1" i="1" dirty="0">
                <a:solidFill>
                  <a:srgbClr val="454C57"/>
                </a:solidFill>
                <a:highlight>
                  <a:srgbClr val="00FF00"/>
                </a:highlight>
              </a:rPr>
              <a:t> </a:t>
            </a:r>
            <a:r>
              <a:rPr lang="et-EE" sz="2000" b="1" dirty="0">
                <a:solidFill>
                  <a:srgbClr val="454C57"/>
                </a:solidFill>
                <a:highlight>
                  <a:srgbClr val="00FF00"/>
                </a:highlight>
              </a:rPr>
              <a:t>(10 </a:t>
            </a:r>
            <a:r>
              <a:rPr lang="et-EE" sz="2000" b="1" dirty="0" err="1">
                <a:solidFill>
                  <a:srgbClr val="454C57"/>
                </a:solidFill>
                <a:highlight>
                  <a:srgbClr val="00FF00"/>
                </a:highlight>
              </a:rPr>
              <a:t>mins</a:t>
            </a:r>
            <a:r>
              <a:rPr lang="et-EE" sz="2000" b="1" dirty="0">
                <a:solidFill>
                  <a:srgbClr val="454C57"/>
                </a:solidFill>
                <a:highlight>
                  <a:srgbClr val="00FF00"/>
                </a:highlight>
              </a:rPr>
              <a:t>)</a:t>
            </a:r>
            <a:endParaRPr lang="et-EE" sz="2000" b="1" i="1" dirty="0">
              <a:solidFill>
                <a:srgbClr val="454C57"/>
              </a:solidFill>
              <a:highlight>
                <a:srgbClr val="00FF00"/>
              </a:highlight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endParaRPr lang="et-EE" sz="2000" b="1" dirty="0">
              <a:solidFill>
                <a:srgbClr val="454C57"/>
              </a:solidFill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endParaRPr lang="et-EE" sz="2000" b="1" dirty="0">
              <a:solidFill>
                <a:srgbClr val="454C57"/>
              </a:solidFill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r>
              <a:rPr lang="et-EE" sz="2000" b="1" dirty="0">
                <a:solidFill>
                  <a:srgbClr val="454C57"/>
                </a:solidFill>
              </a:rPr>
              <a:t>Part 3 – IT, </a:t>
            </a:r>
            <a:r>
              <a:rPr lang="et-EE" sz="2000" b="1" dirty="0" err="1">
                <a:solidFill>
                  <a:srgbClr val="454C57"/>
                </a:solidFill>
              </a:rPr>
              <a:t>Strategy</a:t>
            </a:r>
            <a:r>
              <a:rPr lang="et-EE" sz="2000" b="1" dirty="0">
                <a:solidFill>
                  <a:srgbClr val="454C57"/>
                </a:solidFill>
              </a:rPr>
              <a:t> and </a:t>
            </a:r>
            <a:r>
              <a:rPr lang="et-EE" sz="2000" b="1" dirty="0" err="1">
                <a:solidFill>
                  <a:srgbClr val="454C57"/>
                </a:solidFill>
              </a:rPr>
              <a:t>competitiveness</a:t>
            </a:r>
            <a:r>
              <a:rPr lang="en-GB" sz="2000" b="1" dirty="0">
                <a:solidFill>
                  <a:srgbClr val="454C57"/>
                </a:solidFill>
              </a:rPr>
              <a:t> </a:t>
            </a:r>
            <a:r>
              <a:rPr lang="et-EE" sz="2000" b="1" dirty="0">
                <a:solidFill>
                  <a:srgbClr val="454C57"/>
                </a:solidFill>
              </a:rPr>
              <a:t>(1 </a:t>
            </a:r>
            <a:r>
              <a:rPr lang="et-EE" sz="2000" b="1" dirty="0" err="1">
                <a:solidFill>
                  <a:srgbClr val="454C57"/>
                </a:solidFill>
              </a:rPr>
              <a:t>hour</a:t>
            </a:r>
            <a:r>
              <a:rPr lang="et-EE" sz="2000" b="1" dirty="0">
                <a:solidFill>
                  <a:srgbClr val="454C57"/>
                </a:solidFill>
              </a:rPr>
              <a:t>)</a:t>
            </a:r>
            <a:endParaRPr lang="en-GB" sz="2000" b="1" dirty="0">
              <a:solidFill>
                <a:srgbClr val="454C57"/>
              </a:solidFill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endParaRPr lang="et-EE" b="1" dirty="0">
              <a:solidFill>
                <a:srgbClr val="454C57"/>
              </a:solidFill>
            </a:endParaRPr>
          </a:p>
          <a:p>
            <a:pPr marL="742950" lvl="1" indent="-285750" defTabSz="905255"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</a:defRPr>
            </a:pPr>
            <a:r>
              <a:rPr lang="et-EE" b="1" dirty="0" err="1">
                <a:solidFill>
                  <a:srgbClr val="454C57"/>
                </a:solidFill>
              </a:rPr>
              <a:t>Levels</a:t>
            </a:r>
            <a:r>
              <a:rPr lang="et-EE" b="1" dirty="0">
                <a:solidFill>
                  <a:srgbClr val="454C57"/>
                </a:solidFill>
              </a:rPr>
              <a:t> of </a:t>
            </a:r>
            <a:r>
              <a:rPr lang="et-EE" b="1" dirty="0" err="1">
                <a:solidFill>
                  <a:srgbClr val="454C57"/>
                </a:solidFill>
              </a:rPr>
              <a:t>Strategy</a:t>
            </a:r>
            <a:endParaRPr lang="et-EE" b="1" dirty="0">
              <a:solidFill>
                <a:srgbClr val="454C57"/>
              </a:solidFill>
            </a:endParaRPr>
          </a:p>
          <a:p>
            <a:pPr marL="742950" lvl="1" indent="-285750" defTabSz="905255"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</a:defRPr>
            </a:pPr>
            <a:r>
              <a:rPr lang="et-EE" b="1" dirty="0" err="1">
                <a:solidFill>
                  <a:srgbClr val="454C57"/>
                </a:solidFill>
              </a:rPr>
              <a:t>Developing</a:t>
            </a:r>
            <a:r>
              <a:rPr lang="et-EE" b="1" dirty="0">
                <a:solidFill>
                  <a:srgbClr val="454C57"/>
                </a:solidFill>
              </a:rPr>
              <a:t> </a:t>
            </a:r>
            <a:r>
              <a:rPr lang="et-EE" b="1" dirty="0" err="1">
                <a:solidFill>
                  <a:srgbClr val="454C57"/>
                </a:solidFill>
              </a:rPr>
              <a:t>Strategy</a:t>
            </a:r>
            <a:endParaRPr lang="et-EE" b="1" dirty="0">
              <a:solidFill>
                <a:srgbClr val="454C57"/>
              </a:solidFill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endParaRPr lang="et-EE" b="1" dirty="0">
              <a:solidFill>
                <a:srgbClr val="454C57"/>
              </a:solidFill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endParaRPr lang="en-GB" b="1" dirty="0">
              <a:solidFill>
                <a:srgbClr val="454C57"/>
              </a:solidFill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endParaRPr lang="et-EE" b="1" dirty="0">
              <a:solidFill>
                <a:srgbClr val="454C57"/>
              </a:solidFill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endParaRPr lang="et-EE" b="1" dirty="0">
              <a:solidFill>
                <a:srgbClr val="454C57"/>
              </a:solidFill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endParaRPr lang="et-EE" b="1" dirty="0">
              <a:solidFill>
                <a:srgbClr val="454C57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CF938A-ABED-754B-8148-A266AD0B42BB}"/>
              </a:ext>
            </a:extLst>
          </p:cNvPr>
          <p:cNvSpPr/>
          <p:nvPr/>
        </p:nvSpPr>
        <p:spPr>
          <a:xfrm>
            <a:off x="448888" y="252439"/>
            <a:ext cx="83140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05255">
              <a:defRPr sz="1800">
                <a:solidFill>
                  <a:srgbClr val="000000"/>
                </a:solidFill>
              </a:defRPr>
            </a:pPr>
            <a:r>
              <a:rPr lang="en-US" sz="3600" b="1" dirty="0">
                <a:solidFill>
                  <a:srgbClr val="454C57"/>
                </a:solidFill>
              </a:rPr>
              <a:t>Plan for Today</a:t>
            </a:r>
            <a:endParaRPr lang="et-EE" sz="3600" b="1" dirty="0">
              <a:solidFill>
                <a:srgbClr val="454C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748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7AEA421-5F29-4BA7-9360-2501B5987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348F0CB-4904-4DEF-BDD4-ADEC2DCC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83E1B8-79B3-49BB-8704-58E4AB1AF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BB34D5F-2B87-438E-8236-69C6068D4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702F229-7521-804A-889D-560217C74557}"/>
              </a:ext>
            </a:extLst>
          </p:cNvPr>
          <p:cNvSpPr txBox="1">
            <a:spLocks/>
          </p:cNvSpPr>
          <p:nvPr/>
        </p:nvSpPr>
        <p:spPr>
          <a:xfrm>
            <a:off x="71718" y="268941"/>
            <a:ext cx="3998943" cy="15814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3200" dirty="0">
                <a:solidFill>
                  <a:srgbClr val="EBEBEB"/>
                </a:solidFill>
              </a:rPr>
              <a:t>Levels of Management:</a:t>
            </a:r>
            <a:br>
              <a:rPr lang="en-GB" sz="3200" b="1" dirty="0">
                <a:solidFill>
                  <a:srgbClr val="EBEBEB"/>
                </a:solidFill>
              </a:rPr>
            </a:br>
            <a:r>
              <a:rPr lang="en-GB" sz="3200" b="1" dirty="0">
                <a:solidFill>
                  <a:srgbClr val="EBEBEB"/>
                </a:solidFill>
              </a:rPr>
              <a:t>Decisions –making </a:t>
            </a:r>
          </a:p>
        </p:txBody>
      </p:sp>
      <p:graphicFrame>
        <p:nvGraphicFramePr>
          <p:cNvPr id="15" name="Content Placeholder 3">
            <a:extLst>
              <a:ext uri="{FF2B5EF4-FFF2-40B4-BE49-F238E27FC236}">
                <a16:creationId xmlns:a16="http://schemas.microsoft.com/office/drawing/2014/main" id="{D6474AF0-4274-CA46-9BA7-A77DD5C54C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8253148"/>
              </p:ext>
            </p:extLst>
          </p:nvPr>
        </p:nvGraphicFramePr>
        <p:xfrm>
          <a:off x="4336065" y="965267"/>
          <a:ext cx="5836343" cy="260462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167269">
                  <a:extLst>
                    <a:ext uri="{9D8B030D-6E8A-4147-A177-3AD203B41FA5}">
                      <a16:colId xmlns:a16="http://schemas.microsoft.com/office/drawing/2014/main" val="697546175"/>
                    </a:ext>
                  </a:extLst>
                </a:gridCol>
                <a:gridCol w="1133364">
                  <a:extLst>
                    <a:ext uri="{9D8B030D-6E8A-4147-A177-3AD203B41FA5}">
                      <a16:colId xmlns:a16="http://schemas.microsoft.com/office/drawing/2014/main" val="755637917"/>
                    </a:ext>
                  </a:extLst>
                </a:gridCol>
                <a:gridCol w="976796">
                  <a:extLst>
                    <a:ext uri="{9D8B030D-6E8A-4147-A177-3AD203B41FA5}">
                      <a16:colId xmlns:a16="http://schemas.microsoft.com/office/drawing/2014/main" val="851125931"/>
                    </a:ext>
                  </a:extLst>
                </a:gridCol>
                <a:gridCol w="1391645">
                  <a:extLst>
                    <a:ext uri="{9D8B030D-6E8A-4147-A177-3AD203B41FA5}">
                      <a16:colId xmlns:a16="http://schemas.microsoft.com/office/drawing/2014/main" val="3305490571"/>
                    </a:ext>
                  </a:extLst>
                </a:gridCol>
                <a:gridCol w="1167269">
                  <a:extLst>
                    <a:ext uri="{9D8B030D-6E8A-4147-A177-3AD203B41FA5}">
                      <a16:colId xmlns:a16="http://schemas.microsoft.com/office/drawing/2014/main" val="1508394960"/>
                    </a:ext>
                  </a:extLst>
                </a:gridCol>
              </a:tblGrid>
              <a:tr h="768577">
                <a:tc>
                  <a:txBody>
                    <a:bodyPr/>
                    <a:lstStyle/>
                    <a:p>
                      <a:r>
                        <a:rPr lang="en-GB" sz="1100" dirty="0"/>
                        <a:t>Management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Type of decision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Time Scale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Impact  on Organisation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Frequency of decisions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871586"/>
                  </a:ext>
                </a:extLst>
              </a:tr>
              <a:tr h="555083">
                <a:tc>
                  <a:txBody>
                    <a:bodyPr/>
                    <a:lstStyle/>
                    <a:p>
                      <a:r>
                        <a:rPr lang="en-GB" sz="1000" b="1" dirty="0"/>
                        <a:t>Strategic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Unstructured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Large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Infrequent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914996"/>
                  </a:ext>
                </a:extLst>
              </a:tr>
              <a:tr h="725879">
                <a:tc>
                  <a:txBody>
                    <a:bodyPr/>
                    <a:lstStyle/>
                    <a:p>
                      <a:r>
                        <a:rPr lang="en-GB" sz="1000" b="1" dirty="0"/>
                        <a:t>Tactical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Medium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↔</a:t>
                      </a:r>
                    </a:p>
                    <a:p>
                      <a:endParaRPr lang="en-GB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3652216"/>
                  </a:ext>
                </a:extLst>
              </a:tr>
              <a:tr h="555083">
                <a:tc>
                  <a:txBody>
                    <a:bodyPr/>
                    <a:lstStyle/>
                    <a:p>
                      <a:r>
                        <a:rPr lang="en-GB" sz="1000" b="1" dirty="0"/>
                        <a:t>Operational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Structured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Small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Frequent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455651"/>
                  </a:ext>
                </a:extLst>
              </a:tr>
            </a:tbl>
          </a:graphicData>
        </a:graphic>
      </p:graphicFrame>
      <p:sp>
        <p:nvSpPr>
          <p:cNvPr id="17" name="Date Placeholder 2">
            <a:extLst>
              <a:ext uri="{FF2B5EF4-FFF2-40B4-BE49-F238E27FC236}">
                <a16:creationId xmlns:a16="http://schemas.microsoft.com/office/drawing/2014/main" id="{DA308A20-59DB-444A-879D-E8C1C5281F4A}"/>
              </a:ext>
            </a:extLst>
          </p:cNvPr>
          <p:cNvSpPr txBox="1">
            <a:spLocks/>
          </p:cNvSpPr>
          <p:nvPr/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l" defTabSz="457200" rtl="0" eaLnBrk="1" latinLnBrk="0" hangingPunct="1">
              <a:defRPr sz="1100" b="0" i="0" kern="120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EA5070-1A85-4BB8-A0E6-797547BD7B13}" type="datetime1">
              <a:rPr lang="en-GB" smtClean="0"/>
              <a:pPr/>
              <a:t>10/03/2019</a:t>
            </a:fld>
            <a:endParaRPr lang="en-GB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94A52A29-31BD-EE41-A21C-75BEB71EB553}"/>
              </a:ext>
            </a:extLst>
          </p:cNvPr>
          <p:cNvSpPr txBox="1">
            <a:spLocks/>
          </p:cNvSpPr>
          <p:nvPr/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l" defTabSz="457200" rtl="0" eaLnBrk="1" latinLnBrk="0" hangingPunct="1">
              <a:defRPr sz="1100" b="0" i="0" kern="120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www.andrewsai.com</a:t>
            </a:r>
            <a:endParaRPr lang="en-GB" dirty="0"/>
          </a:p>
        </p:txBody>
      </p:sp>
      <p:pic>
        <p:nvPicPr>
          <p:cNvPr id="19" name="Picture 4" descr="Image result for anthony's triangle levels of management">
            <a:extLst>
              <a:ext uri="{FF2B5EF4-FFF2-40B4-BE49-F238E27FC236}">
                <a16:creationId xmlns:a16="http://schemas.microsoft.com/office/drawing/2014/main" id="{AABFDFC1-A27A-C246-882D-77537EB79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053" y="3779288"/>
            <a:ext cx="4723659" cy="290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4730493-E676-D844-9EEB-C97B91E717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41" t="19727" r="10749" b="15405"/>
          <a:stretch/>
        </p:blipFill>
        <p:spPr>
          <a:xfrm>
            <a:off x="306472" y="4172857"/>
            <a:ext cx="3764189" cy="226947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398536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E1676AFA-231C-7240-9832-D9FB1BB0E6D8}"/>
              </a:ext>
            </a:extLst>
          </p:cNvPr>
          <p:cNvSpPr txBox="1">
            <a:spLocks/>
          </p:cNvSpPr>
          <p:nvPr/>
        </p:nvSpPr>
        <p:spPr>
          <a:xfrm>
            <a:off x="71718" y="268941"/>
            <a:ext cx="3998943" cy="15814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3200">
                <a:solidFill>
                  <a:srgbClr val="EBEBEB"/>
                </a:solidFill>
              </a:rPr>
              <a:t>Levels of Management: </a:t>
            </a:r>
            <a:r>
              <a:rPr lang="en-GB" sz="3200" b="1">
                <a:solidFill>
                  <a:srgbClr val="EBEBEB"/>
                </a:solidFill>
              </a:rPr>
              <a:t>Information Needs</a:t>
            </a:r>
            <a:endParaRPr lang="en-GB" sz="3200" b="1" dirty="0">
              <a:solidFill>
                <a:srgbClr val="EBEBEB"/>
              </a:solidFill>
            </a:endParaRPr>
          </a:p>
        </p:txBody>
      </p:sp>
      <p:graphicFrame>
        <p:nvGraphicFramePr>
          <p:cNvPr id="20" name="Content Placeholder 3">
            <a:extLst>
              <a:ext uri="{FF2B5EF4-FFF2-40B4-BE49-F238E27FC236}">
                <a16:creationId xmlns:a16="http://schemas.microsoft.com/office/drawing/2014/main" id="{02057C26-C384-8942-B3CC-3633ED7F41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339229"/>
              </p:ext>
            </p:extLst>
          </p:nvPr>
        </p:nvGraphicFramePr>
        <p:xfrm>
          <a:off x="4480475" y="1338886"/>
          <a:ext cx="7497680" cy="367941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131431">
                  <a:extLst>
                    <a:ext uri="{9D8B030D-6E8A-4147-A177-3AD203B41FA5}">
                      <a16:colId xmlns:a16="http://schemas.microsoft.com/office/drawing/2014/main" val="697546175"/>
                    </a:ext>
                  </a:extLst>
                </a:gridCol>
                <a:gridCol w="860612">
                  <a:extLst>
                    <a:ext uri="{9D8B030D-6E8A-4147-A177-3AD203B41FA5}">
                      <a16:colId xmlns:a16="http://schemas.microsoft.com/office/drawing/2014/main" val="755637917"/>
                    </a:ext>
                  </a:extLst>
                </a:gridCol>
                <a:gridCol w="1015359">
                  <a:extLst>
                    <a:ext uri="{9D8B030D-6E8A-4147-A177-3AD203B41FA5}">
                      <a16:colId xmlns:a16="http://schemas.microsoft.com/office/drawing/2014/main" val="851125931"/>
                    </a:ext>
                  </a:extLst>
                </a:gridCol>
                <a:gridCol w="1276987">
                  <a:extLst>
                    <a:ext uri="{9D8B030D-6E8A-4147-A177-3AD203B41FA5}">
                      <a16:colId xmlns:a16="http://schemas.microsoft.com/office/drawing/2014/main" val="3305490571"/>
                    </a:ext>
                  </a:extLst>
                </a:gridCol>
                <a:gridCol w="1071097">
                  <a:extLst>
                    <a:ext uri="{9D8B030D-6E8A-4147-A177-3AD203B41FA5}">
                      <a16:colId xmlns:a16="http://schemas.microsoft.com/office/drawing/2014/main" val="1508394960"/>
                    </a:ext>
                  </a:extLst>
                </a:gridCol>
                <a:gridCol w="1071097">
                  <a:extLst>
                    <a:ext uri="{9D8B030D-6E8A-4147-A177-3AD203B41FA5}">
                      <a16:colId xmlns:a16="http://schemas.microsoft.com/office/drawing/2014/main" val="4264792154"/>
                    </a:ext>
                  </a:extLst>
                </a:gridCol>
                <a:gridCol w="1071097">
                  <a:extLst>
                    <a:ext uri="{9D8B030D-6E8A-4147-A177-3AD203B41FA5}">
                      <a16:colId xmlns:a16="http://schemas.microsoft.com/office/drawing/2014/main" val="954356868"/>
                    </a:ext>
                  </a:extLst>
                </a:gridCol>
              </a:tblGrid>
              <a:tr h="811682">
                <a:tc>
                  <a:txBody>
                    <a:bodyPr/>
                    <a:lstStyle/>
                    <a:p>
                      <a:r>
                        <a:rPr lang="en-GB" sz="1100" dirty="0"/>
                        <a:t>Management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Time period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Certainty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Scope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Detail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871586"/>
                  </a:ext>
                </a:extLst>
              </a:tr>
              <a:tr h="1017426">
                <a:tc>
                  <a:txBody>
                    <a:bodyPr/>
                    <a:lstStyle/>
                    <a:p>
                      <a:r>
                        <a:rPr lang="en-GB" sz="1000" b="1" dirty="0"/>
                        <a:t>Strategic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Wide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00" dirty="0"/>
                        <a:t>Infrequent</a:t>
                      </a:r>
                    </a:p>
                    <a:p>
                      <a:endParaRPr lang="en-GB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External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Less certain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Wide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Summarized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914996"/>
                  </a:ext>
                </a:extLst>
              </a:tr>
              <a:tr h="832876">
                <a:tc>
                  <a:txBody>
                    <a:bodyPr/>
                    <a:lstStyle/>
                    <a:p>
                      <a:r>
                        <a:rPr lang="en-GB" sz="1000" b="1" dirty="0"/>
                        <a:t>Tactical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↔</a:t>
                      </a:r>
                    </a:p>
                    <a:p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↔</a:t>
                      </a:r>
                    </a:p>
                    <a:p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↔</a:t>
                      </a:r>
                    </a:p>
                    <a:p>
                      <a:endParaRPr lang="en-GB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3652216"/>
                  </a:ext>
                </a:extLst>
              </a:tr>
              <a:tr h="1017426">
                <a:tc>
                  <a:txBody>
                    <a:bodyPr/>
                    <a:lstStyle/>
                    <a:p>
                      <a:r>
                        <a:rPr lang="en-GB" sz="1000" b="1" dirty="0"/>
                        <a:t>Operational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Narrow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Frequent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Internal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More certain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Narrow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/>
                        <a:t>Detailed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455651"/>
                  </a:ext>
                </a:extLst>
              </a:tr>
            </a:tbl>
          </a:graphicData>
        </a:graphic>
      </p:graphicFrame>
      <p:sp>
        <p:nvSpPr>
          <p:cNvPr id="22" name="Date Placeholder 2">
            <a:extLst>
              <a:ext uri="{FF2B5EF4-FFF2-40B4-BE49-F238E27FC236}">
                <a16:creationId xmlns:a16="http://schemas.microsoft.com/office/drawing/2014/main" id="{B59EEBA6-F1DD-0E44-BD71-E25EFB6CB7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</p:spPr>
        <p:txBody>
          <a:bodyPr/>
          <a:lstStyle/>
          <a:p>
            <a:fld id="{3A03634A-DD93-4F5D-8D03-7B434087FD3C}" type="datetime1">
              <a:rPr lang="en-GB" smtClean="0"/>
              <a:t>10/03/2019</a:t>
            </a:fld>
            <a:endParaRPr lang="en-GB"/>
          </a:p>
        </p:txBody>
      </p:sp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9BC82004-4A89-3640-B8AC-3D268D79C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</p:spPr>
        <p:txBody>
          <a:bodyPr/>
          <a:lstStyle/>
          <a:p>
            <a:r>
              <a:rPr lang="en-GB"/>
              <a:t>www.andrewsai.com</a:t>
            </a:r>
            <a:endParaRPr lang="en-GB" dirty="0"/>
          </a:p>
        </p:txBody>
      </p:sp>
      <p:pic>
        <p:nvPicPr>
          <p:cNvPr id="26" name="Picture 4" descr="Image result for anthony's triangle levels of management">
            <a:extLst>
              <a:ext uri="{FF2B5EF4-FFF2-40B4-BE49-F238E27FC236}">
                <a16:creationId xmlns:a16="http://schemas.microsoft.com/office/drawing/2014/main" id="{4C81F188-2F68-5C4B-8ABE-77ECFF4A3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64" y="4899914"/>
            <a:ext cx="2878249" cy="176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EEFDA1A-7DEA-4844-B1CC-300F51CE68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241" t="19727" r="10749" b="15405"/>
          <a:stretch/>
        </p:blipFill>
        <p:spPr>
          <a:xfrm>
            <a:off x="311829" y="2442180"/>
            <a:ext cx="3764189" cy="226947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42846983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99E0382-B2D2-D24E-8DDF-ED222D9A5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5919503" cy="4470821"/>
          </a:xfrm>
        </p:spPr>
        <p:txBody>
          <a:bodyPr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6C36E07-93BA-574B-97B9-4E4ED6461544}"/>
              </a:ext>
            </a:extLst>
          </p:cNvPr>
          <p:cNvSpPr txBox="1">
            <a:spLocks/>
          </p:cNvSpPr>
          <p:nvPr/>
        </p:nvSpPr>
        <p:spPr>
          <a:xfrm>
            <a:off x="48422" y="635974"/>
            <a:ext cx="3998943" cy="15814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3200" b="1">
                <a:solidFill>
                  <a:srgbClr val="EBEBEB"/>
                </a:solidFill>
              </a:rPr>
              <a:t>Levels of Management, Decisions–making &amp; Information Needs</a:t>
            </a:r>
            <a:br>
              <a:rPr lang="en-GB" sz="3200" b="1">
                <a:solidFill>
                  <a:srgbClr val="EBEBEB"/>
                </a:solidFill>
              </a:rPr>
            </a:br>
            <a:r>
              <a:rPr lang="en-GB" sz="3200" b="1">
                <a:solidFill>
                  <a:srgbClr val="EBEBEB"/>
                </a:solidFill>
              </a:rPr>
              <a:t>[Examples]</a:t>
            </a:r>
            <a:endParaRPr lang="en-GB" sz="3200" b="1" dirty="0">
              <a:solidFill>
                <a:srgbClr val="EBEBEB"/>
              </a:solidFill>
            </a:endParaRPr>
          </a:p>
        </p:txBody>
      </p:sp>
      <p:sp>
        <p:nvSpPr>
          <p:cNvPr id="20" name="Date Placeholder 5">
            <a:extLst>
              <a:ext uri="{FF2B5EF4-FFF2-40B4-BE49-F238E27FC236}">
                <a16:creationId xmlns:a16="http://schemas.microsoft.com/office/drawing/2014/main" id="{2584F47A-720D-1D4C-98D0-0D12B9A8EE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</p:spPr>
        <p:txBody>
          <a:bodyPr/>
          <a:lstStyle/>
          <a:p>
            <a:fld id="{B883AAD5-BB14-4890-A21E-2418DC888AEE}" type="datetime1">
              <a:rPr lang="en-GB" smtClean="0"/>
              <a:t>10/03/2019</a:t>
            </a:fld>
            <a:endParaRPr lang="en-GB"/>
          </a:p>
        </p:txBody>
      </p:sp>
      <p:sp>
        <p:nvSpPr>
          <p:cNvPr id="22" name="Footer Placeholder 6">
            <a:extLst>
              <a:ext uri="{FF2B5EF4-FFF2-40B4-BE49-F238E27FC236}">
                <a16:creationId xmlns:a16="http://schemas.microsoft.com/office/drawing/2014/main" id="{86EC787D-1F9D-F741-9A29-B101254C7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</p:spPr>
        <p:txBody>
          <a:bodyPr/>
          <a:lstStyle/>
          <a:p>
            <a:r>
              <a:rPr lang="en-GB"/>
              <a:t>www.andrewsai.com</a:t>
            </a:r>
            <a:endParaRPr lang="en-GB" dirty="0"/>
          </a:p>
        </p:txBody>
      </p:sp>
      <p:pic>
        <p:nvPicPr>
          <p:cNvPr id="24" name="Picture 2" descr="Image result for anthony's triangle levels of management">
            <a:extLst>
              <a:ext uri="{FF2B5EF4-FFF2-40B4-BE49-F238E27FC236}">
                <a16:creationId xmlns:a16="http://schemas.microsoft.com/office/drawing/2014/main" id="{5C3873E4-CB59-A84D-A2B8-4CFAA192B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76" y="2853368"/>
            <a:ext cx="3119078" cy="243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2D459B3-2E86-1E4D-BA83-5BE118A652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7570" y="1645920"/>
            <a:ext cx="6408920" cy="5156583"/>
          </a:xfrm>
          <a:prstGeom prst="rect">
            <a:avLst/>
          </a:prstGeom>
        </p:spPr>
      </p:pic>
      <p:sp>
        <p:nvSpPr>
          <p:cNvPr id="28" name="Arrow: Striped Right 12">
            <a:extLst>
              <a:ext uri="{FF2B5EF4-FFF2-40B4-BE49-F238E27FC236}">
                <a16:creationId xmlns:a16="http://schemas.microsoft.com/office/drawing/2014/main" id="{E6947800-5646-F14D-9EBE-445972B9CACA}"/>
              </a:ext>
            </a:extLst>
          </p:cNvPr>
          <p:cNvSpPr/>
          <p:nvPr/>
        </p:nvSpPr>
        <p:spPr>
          <a:xfrm>
            <a:off x="48422" y="4314876"/>
            <a:ext cx="559472" cy="285575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7996923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9954" y="1325880"/>
            <a:ext cx="4248695" cy="36271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Information Systems Pyramid</a:t>
            </a:r>
          </a:p>
        </p:txBody>
      </p:sp>
      <p:sp>
        <p:nvSpPr>
          <p:cNvPr id="36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Freeform: Shape 37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E8AAC-8104-47B3-9A3D-5D988FC4A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6277601" cy="304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www.andrewsai.com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432C17-84BA-474A-B6F0-7C2B7A2AA5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854" y="1281066"/>
            <a:ext cx="6270662" cy="4295403"/>
          </a:xfrm>
          <a:prstGeom prst="rect">
            <a:avLst/>
          </a:prstGeom>
          <a:effectLst/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03D24-9192-405A-B37A-F7C393CE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spcAft>
                <a:spcPts val="600"/>
              </a:spcAft>
            </a:pPr>
            <a:fld id="{EA636111-D0F2-45A9-A6D2-A6E3F4C49F24}" type="datetime1">
              <a:rPr lang="en-US">
                <a:solidFill>
                  <a:srgbClr val="FFFFFF">
                    <a:alpha val="60000"/>
                  </a:srgbClr>
                </a:solidFill>
              </a:rPr>
              <a:pPr algn="r" defTabSz="914400">
                <a:spcAft>
                  <a:spcPts val="600"/>
                </a:spcAft>
              </a:pPr>
              <a:t>3/10/19</a:t>
            </a:fld>
            <a:endParaRPr lang="en-US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5839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1515115-95FB-41E0-86F3-8744438C0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616217" cy="1622321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rgbClr val="EBEBEB"/>
                </a:solidFill>
              </a:rPr>
              <a:t>Transaction Processing 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4313F-A59D-4F8D-9E8F-2454991C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616216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This is the system that records historic information and it represents the simple </a:t>
            </a:r>
            <a:r>
              <a:rPr lang="en-US" b="1" u="sng" dirty="0">
                <a:solidFill>
                  <a:srgbClr val="C00000"/>
                </a:solidFill>
              </a:rPr>
              <a:t>automation of manual systems</a:t>
            </a:r>
          </a:p>
          <a:p>
            <a:r>
              <a:rPr lang="en-US" dirty="0">
                <a:solidFill>
                  <a:srgbClr val="FFFFFF"/>
                </a:solidFill>
              </a:rPr>
              <a:t>The TPS routinely </a:t>
            </a:r>
            <a:r>
              <a:rPr lang="en-US" b="1" dirty="0">
                <a:solidFill>
                  <a:srgbClr val="C00000"/>
                </a:solidFill>
              </a:rPr>
              <a:t>captures</a:t>
            </a:r>
            <a:r>
              <a:rPr lang="en-US" dirty="0">
                <a:solidFill>
                  <a:srgbClr val="FFFFFF"/>
                </a:solidFill>
              </a:rPr>
              <a:t>, </a:t>
            </a:r>
            <a:r>
              <a:rPr lang="en-US" b="1" dirty="0">
                <a:solidFill>
                  <a:srgbClr val="C00000"/>
                </a:solidFill>
              </a:rPr>
              <a:t>processes</a:t>
            </a:r>
            <a:r>
              <a:rPr lang="en-US" dirty="0">
                <a:solidFill>
                  <a:srgbClr val="FFFFFF"/>
                </a:solidFill>
              </a:rPr>
              <a:t>, </a:t>
            </a:r>
            <a:r>
              <a:rPr lang="en-US" b="1" dirty="0">
                <a:solidFill>
                  <a:srgbClr val="C00000"/>
                </a:solidFill>
              </a:rPr>
              <a:t>stores</a:t>
            </a:r>
            <a:r>
              <a:rPr lang="en-US" dirty="0">
                <a:solidFill>
                  <a:srgbClr val="FFFFFF"/>
                </a:solidFill>
              </a:rPr>
              <a:t> and </a:t>
            </a:r>
            <a:r>
              <a:rPr lang="en-US" b="1" dirty="0">
                <a:solidFill>
                  <a:srgbClr val="C00000"/>
                </a:solidFill>
              </a:rPr>
              <a:t>outputs</a:t>
            </a:r>
            <a:r>
              <a:rPr lang="en-US" dirty="0">
                <a:solidFill>
                  <a:srgbClr val="FFFFFF"/>
                </a:solidFill>
              </a:rPr>
              <a:t> low level transaction data. </a:t>
            </a:r>
          </a:p>
          <a:p>
            <a:r>
              <a:rPr lang="en-US" dirty="0">
                <a:solidFill>
                  <a:srgbClr val="FFFFFF"/>
                </a:solidFill>
              </a:rPr>
              <a:t>This system is very important. Data input incorrectly will affect every report produced using it, giving management misinformation and hence will make poor decisions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E8AAC-8104-47B3-9A3D-5D988FC4A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4" y="6355080"/>
            <a:ext cx="566928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>
                    <a:alpha val="60000"/>
                  </a:srgbClr>
                </a:solidFill>
              </a:rPr>
              <a:t>www.andrewsai.com</a:t>
            </a:r>
          </a:p>
        </p:txBody>
      </p:sp>
      <p:sp>
        <p:nvSpPr>
          <p:cNvPr id="24" name="Freeform 31">
            <a:extLst>
              <a:ext uri="{FF2B5EF4-FFF2-40B4-BE49-F238E27FC236}">
                <a16:creationId xmlns:a16="http://schemas.microsoft.com/office/drawing/2014/main" id="{8222A33F-BE2D-4D69-92A0-5DF8B17BA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CE1C74D0-9609-468A-9597-5D87C8A42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03D24-9192-405A-B37A-F7C393CE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anchor="t">
            <a:normAutofit/>
          </a:bodyPr>
          <a:lstStyle/>
          <a:p>
            <a:pPr algn="r">
              <a:spcAft>
                <a:spcPts val="600"/>
              </a:spcAft>
            </a:pPr>
            <a:fld id="{EA636111-D0F2-45A9-A6D2-A6E3F4C49F24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432C17-84BA-474A-B6F0-7C2B7A2AA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654" y="1638300"/>
            <a:ext cx="5172700" cy="3543299"/>
          </a:xfrm>
          <a:prstGeom prst="rect">
            <a:avLst/>
          </a:prstGeom>
          <a:effectLst/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137128D-E594-4905-9F76-E385F0831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483268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61515115-95FB-41E0-86F3-8744438C0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616217" cy="1622321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rgbClr val="EBEBEB"/>
                </a:solidFill>
              </a:rPr>
              <a:t>Management Information 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4313F-A59D-4F8D-9E8F-2454991C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616216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 management information system is defined as ‘ a </a:t>
            </a:r>
            <a:r>
              <a:rPr lang="en-US" b="1" dirty="0">
                <a:solidFill>
                  <a:srgbClr val="C00000"/>
                </a:solidFill>
              </a:rPr>
              <a:t>system to convert data </a:t>
            </a:r>
            <a:r>
              <a:rPr lang="en-US" dirty="0">
                <a:solidFill>
                  <a:srgbClr val="FFFFFF"/>
                </a:solidFill>
              </a:rPr>
              <a:t>from internal and external sources into </a:t>
            </a:r>
            <a:r>
              <a:rPr lang="en-US" b="1" dirty="0">
                <a:solidFill>
                  <a:srgbClr val="C00000"/>
                </a:solidFill>
              </a:rPr>
              <a:t>information</a:t>
            </a:r>
            <a:r>
              <a:rPr lang="en-US" dirty="0">
                <a:solidFill>
                  <a:srgbClr val="FFFFFF"/>
                </a:solidFill>
              </a:rPr>
              <a:t>, and </a:t>
            </a:r>
            <a:r>
              <a:rPr lang="en-US" b="1" dirty="0">
                <a:solidFill>
                  <a:srgbClr val="C00000"/>
                </a:solidFill>
              </a:rPr>
              <a:t>to communicate </a:t>
            </a:r>
            <a:r>
              <a:rPr lang="en-US" dirty="0">
                <a:solidFill>
                  <a:srgbClr val="FFFFFF"/>
                </a:solidFill>
              </a:rPr>
              <a:t>that information in an appropriate form to all managers at all levels and in all areas of the business to </a:t>
            </a:r>
            <a:r>
              <a:rPr lang="en-US" b="1" dirty="0">
                <a:solidFill>
                  <a:srgbClr val="C00000"/>
                </a:solidFill>
              </a:rPr>
              <a:t>enable them to make timely and effective decisions</a:t>
            </a:r>
            <a:r>
              <a:rPr lang="en-US" dirty="0">
                <a:solidFill>
                  <a:srgbClr val="FFFFFF"/>
                </a:solidFill>
              </a:rPr>
              <a:t>’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E8AAC-8104-47B3-9A3D-5D988FC4A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4" y="6355080"/>
            <a:ext cx="566928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>
                    <a:alpha val="60000"/>
                  </a:srgbClr>
                </a:solidFill>
              </a:rPr>
              <a:t>www.andrewsai.com</a:t>
            </a:r>
          </a:p>
        </p:txBody>
      </p:sp>
      <p:sp>
        <p:nvSpPr>
          <p:cNvPr id="35" name="Freeform 31">
            <a:extLst>
              <a:ext uri="{FF2B5EF4-FFF2-40B4-BE49-F238E27FC236}">
                <a16:creationId xmlns:a16="http://schemas.microsoft.com/office/drawing/2014/main" id="{8222A33F-BE2D-4D69-92A0-5DF8B17BA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37" name="Freeform: Shape 36">
            <a:extLst>
              <a:ext uri="{FF2B5EF4-FFF2-40B4-BE49-F238E27FC236}">
                <a16:creationId xmlns:a16="http://schemas.microsoft.com/office/drawing/2014/main" id="{CE1C74D0-9609-468A-9597-5D87C8A42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03D24-9192-405A-B37A-F7C393CE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anchor="t">
            <a:normAutofit/>
          </a:bodyPr>
          <a:lstStyle/>
          <a:p>
            <a:pPr algn="r">
              <a:spcAft>
                <a:spcPts val="600"/>
              </a:spcAft>
            </a:pPr>
            <a:fld id="{EA636111-D0F2-45A9-A6D2-A6E3F4C49F24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432C17-84BA-474A-B6F0-7C2B7A2AA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3679" y="1638300"/>
            <a:ext cx="5228321" cy="3581399"/>
          </a:xfrm>
          <a:prstGeom prst="rect">
            <a:avLst/>
          </a:prstGeom>
          <a:effectLst/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C137128D-E594-4905-9F76-E385F0831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22007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rgbClr val="EBEBEB"/>
                </a:solidFill>
              </a:rPr>
              <a:t>Enterprise Resource Planning System (ERPS)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4313F-A59D-4F8D-9E8F-2454991C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 enterprise resource planning system is comprised of </a:t>
            </a:r>
            <a:r>
              <a:rPr lang="en-US" b="1" dirty="0">
                <a:solidFill>
                  <a:srgbClr val="C00000"/>
                </a:solidFill>
              </a:rPr>
              <a:t>a commercial software package</a:t>
            </a:r>
            <a:r>
              <a:rPr lang="en-US" dirty="0">
                <a:solidFill>
                  <a:srgbClr val="FFFFFF"/>
                </a:solidFill>
              </a:rPr>
              <a:t> that promises the </a:t>
            </a:r>
            <a:r>
              <a:rPr lang="en-US" b="1" dirty="0">
                <a:solidFill>
                  <a:srgbClr val="C00000"/>
                </a:solidFill>
              </a:rPr>
              <a:t>seamless integration</a:t>
            </a:r>
            <a:r>
              <a:rPr lang="en-US" dirty="0">
                <a:solidFill>
                  <a:srgbClr val="FFFFFF"/>
                </a:solidFill>
              </a:rPr>
              <a:t> of all the information flowing through the company – financial, accounting, human resources, supply chain and customer information.</a:t>
            </a:r>
          </a:p>
          <a:p>
            <a:r>
              <a:rPr lang="en-US" dirty="0">
                <a:solidFill>
                  <a:srgbClr val="FFFFFF"/>
                </a:solidFill>
              </a:rPr>
              <a:t>This is achieved by holding the data for all transaction and management information system on a </a:t>
            </a:r>
            <a:r>
              <a:rPr lang="en-US" b="1" dirty="0">
                <a:solidFill>
                  <a:srgbClr val="C00000"/>
                </a:solidFill>
              </a:rPr>
              <a:t>common database</a:t>
            </a:r>
            <a:r>
              <a:rPr lang="en-US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46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E8AAC-8104-47B3-9A3D-5D988FC4A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3859795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>
                    <a:alpha val="60000"/>
                  </a:srgbClr>
                </a:solidFill>
              </a:rPr>
              <a:t>www.andrewsai.com</a:t>
            </a:r>
          </a:p>
        </p:txBody>
      </p:sp>
      <p:sp useBgFill="1">
        <p:nvSpPr>
          <p:cNvPr id="48" name="Freeform: Shape 47">
            <a:extLst>
              <a:ext uri="{FF2B5EF4-FFF2-40B4-BE49-F238E27FC236}">
                <a16:creationId xmlns:a16="http://schemas.microsoft.com/office/drawing/2014/main" id="{AC3BF0FA-36FA-4CE9-840E-F7C3A8F16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81796" y="947378"/>
            <a:ext cx="6858001" cy="4963245"/>
          </a:xfrm>
          <a:custGeom>
            <a:avLst/>
            <a:gdLst>
              <a:gd name="connsiteX0" fmla="*/ 6858001 w 6858001"/>
              <a:gd name="connsiteY0" fmla="*/ 1177 h 4963245"/>
              <a:gd name="connsiteX1" fmla="*/ 6858001 w 6858001"/>
              <a:gd name="connsiteY1" fmla="*/ 1344715 h 4963245"/>
              <a:gd name="connsiteX2" fmla="*/ 6858000 w 6858001"/>
              <a:gd name="connsiteY2" fmla="*/ 1344715 h 4963245"/>
              <a:gd name="connsiteX3" fmla="*/ 6858000 w 6858001"/>
              <a:gd name="connsiteY3" fmla="*/ 4963245 h 4963245"/>
              <a:gd name="connsiteX4" fmla="*/ 0 w 6858001"/>
              <a:gd name="connsiteY4" fmla="*/ 4963244 h 4963245"/>
              <a:gd name="connsiteX5" fmla="*/ 0 w 6858001"/>
              <a:gd name="connsiteY5" fmla="*/ 900697 h 4963245"/>
              <a:gd name="connsiteX6" fmla="*/ 1 w 6858001"/>
              <a:gd name="connsiteY6" fmla="*/ 900697 h 4963245"/>
              <a:gd name="connsiteX7" fmla="*/ 1 w 6858001"/>
              <a:gd name="connsiteY7" fmla="*/ 0 h 4963245"/>
              <a:gd name="connsiteX8" fmla="*/ 40463 w 6858001"/>
              <a:gd name="connsiteY8" fmla="*/ 5883 h 4963245"/>
              <a:gd name="connsiteX9" fmla="*/ 159107 w 6858001"/>
              <a:gd name="connsiteY9" fmla="*/ 23196 h 4963245"/>
              <a:gd name="connsiteX10" fmla="*/ 245518 w 6858001"/>
              <a:gd name="connsiteY10" fmla="*/ 35299 h 4963245"/>
              <a:gd name="connsiteX11" fmla="*/ 348388 w 6858001"/>
              <a:gd name="connsiteY11" fmla="*/ 48073 h 4963245"/>
              <a:gd name="connsiteX12" fmla="*/ 470460 w 6858001"/>
              <a:gd name="connsiteY12" fmla="*/ 63369 h 4963245"/>
              <a:gd name="connsiteX13" fmla="*/ 605563 w 6858001"/>
              <a:gd name="connsiteY13" fmla="*/ 79506 h 4963245"/>
              <a:gd name="connsiteX14" fmla="*/ 757810 w 6858001"/>
              <a:gd name="connsiteY14" fmla="*/ 96483 h 4963245"/>
              <a:gd name="connsiteX15" fmla="*/ 923774 w 6858001"/>
              <a:gd name="connsiteY15" fmla="*/ 114469 h 4963245"/>
              <a:gd name="connsiteX16" fmla="*/ 1104139 w 6858001"/>
              <a:gd name="connsiteY16" fmla="*/ 132454 h 4963245"/>
              <a:gd name="connsiteX17" fmla="*/ 1296163 w 6858001"/>
              <a:gd name="connsiteY17" fmla="*/ 150776 h 4963245"/>
              <a:gd name="connsiteX18" fmla="*/ 1503275 w 6858001"/>
              <a:gd name="connsiteY18" fmla="*/ 167753 h 4963245"/>
              <a:gd name="connsiteX19" fmla="*/ 1719988 w 6858001"/>
              <a:gd name="connsiteY19" fmla="*/ 184058 h 4963245"/>
              <a:gd name="connsiteX20" fmla="*/ 1949045 w 6858001"/>
              <a:gd name="connsiteY20" fmla="*/ 198849 h 4963245"/>
              <a:gd name="connsiteX21" fmla="*/ 2187703 w 6858001"/>
              <a:gd name="connsiteY21" fmla="*/ 212969 h 4963245"/>
              <a:gd name="connsiteX22" fmla="*/ 2436649 w 6858001"/>
              <a:gd name="connsiteY22" fmla="*/ 226248 h 4963245"/>
              <a:gd name="connsiteX23" fmla="*/ 2564208 w 6858001"/>
              <a:gd name="connsiteY23" fmla="*/ 230955 h 4963245"/>
              <a:gd name="connsiteX24" fmla="*/ 2694509 w 6858001"/>
              <a:gd name="connsiteY24" fmla="*/ 236165 h 4963245"/>
              <a:gd name="connsiteX25" fmla="*/ 2826868 w 6858001"/>
              <a:gd name="connsiteY25" fmla="*/ 241040 h 4963245"/>
              <a:gd name="connsiteX26" fmla="*/ 2959914 w 6858001"/>
              <a:gd name="connsiteY26" fmla="*/ 244234 h 4963245"/>
              <a:gd name="connsiteX27" fmla="*/ 3095702 w 6858001"/>
              <a:gd name="connsiteY27" fmla="*/ 247091 h 4963245"/>
              <a:gd name="connsiteX28" fmla="*/ 3232862 w 6858001"/>
              <a:gd name="connsiteY28" fmla="*/ 250117 h 4963245"/>
              <a:gd name="connsiteX29" fmla="*/ 3372765 w 6858001"/>
              <a:gd name="connsiteY29" fmla="*/ 252134 h 4963245"/>
              <a:gd name="connsiteX30" fmla="*/ 3514040 w 6858001"/>
              <a:gd name="connsiteY30" fmla="*/ 252134 h 4963245"/>
              <a:gd name="connsiteX31" fmla="*/ 3656686 w 6858001"/>
              <a:gd name="connsiteY31" fmla="*/ 253142 h 4963245"/>
              <a:gd name="connsiteX32" fmla="*/ 3800704 w 6858001"/>
              <a:gd name="connsiteY32" fmla="*/ 252134 h 4963245"/>
              <a:gd name="connsiteX33" fmla="*/ 3946780 w 6858001"/>
              <a:gd name="connsiteY33" fmla="*/ 250117 h 4963245"/>
              <a:gd name="connsiteX34" fmla="*/ 4092855 w 6858001"/>
              <a:gd name="connsiteY34" fmla="*/ 248268 h 4963245"/>
              <a:gd name="connsiteX35" fmla="*/ 4240988 w 6858001"/>
              <a:gd name="connsiteY35" fmla="*/ 244234 h 4963245"/>
              <a:gd name="connsiteX36" fmla="*/ 4390492 w 6858001"/>
              <a:gd name="connsiteY36" fmla="*/ 240032 h 4963245"/>
              <a:gd name="connsiteX37" fmla="*/ 4539997 w 6858001"/>
              <a:gd name="connsiteY37" fmla="*/ 235157 h 4963245"/>
              <a:gd name="connsiteX38" fmla="*/ 4690873 w 6858001"/>
              <a:gd name="connsiteY38" fmla="*/ 228266 h 4963245"/>
              <a:gd name="connsiteX39" fmla="*/ 4843120 w 6858001"/>
              <a:gd name="connsiteY39" fmla="*/ 220029 h 4963245"/>
              <a:gd name="connsiteX40" fmla="*/ 4996054 w 6858001"/>
              <a:gd name="connsiteY40" fmla="*/ 212129 h 4963245"/>
              <a:gd name="connsiteX41" fmla="*/ 5148987 w 6858001"/>
              <a:gd name="connsiteY41" fmla="*/ 202044 h 4963245"/>
              <a:gd name="connsiteX42" fmla="*/ 5303978 w 6858001"/>
              <a:gd name="connsiteY42" fmla="*/ 189941 h 4963245"/>
              <a:gd name="connsiteX43" fmla="*/ 5456911 w 6858001"/>
              <a:gd name="connsiteY43" fmla="*/ 177839 h 4963245"/>
              <a:gd name="connsiteX44" fmla="*/ 5612588 w 6858001"/>
              <a:gd name="connsiteY44" fmla="*/ 163887 h 4963245"/>
              <a:gd name="connsiteX45" fmla="*/ 5768950 w 6858001"/>
              <a:gd name="connsiteY45" fmla="*/ 148591 h 4963245"/>
              <a:gd name="connsiteX46" fmla="*/ 5923255 w 6858001"/>
              <a:gd name="connsiteY46" fmla="*/ 132455 h 4963245"/>
              <a:gd name="connsiteX47" fmla="*/ 6079618 w 6858001"/>
              <a:gd name="connsiteY47" fmla="*/ 113629 h 4963245"/>
              <a:gd name="connsiteX48" fmla="*/ 6235294 w 6858001"/>
              <a:gd name="connsiteY48" fmla="*/ 93458 h 4963245"/>
              <a:gd name="connsiteX49" fmla="*/ 6391657 w 6858001"/>
              <a:gd name="connsiteY49" fmla="*/ 73455 h 4963245"/>
              <a:gd name="connsiteX50" fmla="*/ 6547333 w 6858001"/>
              <a:gd name="connsiteY50" fmla="*/ 50091 h 4963245"/>
              <a:gd name="connsiteX51" fmla="*/ 6702324 w 6858001"/>
              <a:gd name="connsiteY51" fmla="*/ 26222 h 4963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4963245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4963245"/>
                </a:lnTo>
                <a:lnTo>
                  <a:pt x="0" y="4963244"/>
                </a:lnTo>
                <a:lnTo>
                  <a:pt x="0" y="900697"/>
                </a:lnTo>
                <a:lnTo>
                  <a:pt x="1" y="90069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03D24-9192-405A-B37A-F7C393CE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anchor="t">
            <a:normAutofit/>
          </a:bodyPr>
          <a:lstStyle/>
          <a:p>
            <a:pPr algn="r">
              <a:spcAft>
                <a:spcPts val="600"/>
              </a:spcAft>
            </a:pPr>
            <a:fld id="{EA636111-D0F2-45A9-A6D2-A6E3F4C49F24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432C17-84BA-474A-B6F0-7C2B7A2AA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046" y="1707067"/>
            <a:ext cx="4293353" cy="2940946"/>
          </a:xfrm>
          <a:prstGeom prst="rect">
            <a:avLst/>
          </a:prstGeom>
          <a:effectLst/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377844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rgbClr val="EBEBEB"/>
                </a:solidFill>
              </a:rPr>
              <a:t>Decision Support System (DSS)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4313F-A59D-4F8D-9E8F-2454991C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 decision support system is defined as a ‘</a:t>
            </a:r>
            <a:r>
              <a:rPr lang="en-US" b="1" dirty="0">
                <a:solidFill>
                  <a:srgbClr val="C00000"/>
                </a:solidFill>
              </a:rPr>
              <a:t>computer-based system</a:t>
            </a:r>
            <a:r>
              <a:rPr lang="en-US" dirty="0">
                <a:solidFill>
                  <a:srgbClr val="FFFFFF"/>
                </a:solidFill>
              </a:rPr>
              <a:t> which enables managers to </a:t>
            </a:r>
            <a:r>
              <a:rPr lang="en-US" b="1" dirty="0">
                <a:solidFill>
                  <a:srgbClr val="C00000"/>
                </a:solidFill>
              </a:rPr>
              <a:t>confront ill-structured problems </a:t>
            </a:r>
            <a:r>
              <a:rPr lang="en-US" dirty="0">
                <a:solidFill>
                  <a:srgbClr val="FFFFFF"/>
                </a:solidFill>
              </a:rPr>
              <a:t>by </a:t>
            </a:r>
            <a:r>
              <a:rPr lang="en-US" b="1" dirty="0">
                <a:solidFill>
                  <a:srgbClr val="C00000"/>
                </a:solidFill>
              </a:rPr>
              <a:t>direct interaction with data </a:t>
            </a:r>
            <a:r>
              <a:rPr lang="en-US" dirty="0">
                <a:solidFill>
                  <a:srgbClr val="FFFFFF"/>
                </a:solidFill>
              </a:rPr>
              <a:t>and </a:t>
            </a:r>
            <a:r>
              <a:rPr lang="en-US" b="1" dirty="0">
                <a:solidFill>
                  <a:srgbClr val="C00000"/>
                </a:solidFill>
              </a:rPr>
              <a:t>problem solving program</a:t>
            </a:r>
            <a:r>
              <a:rPr lang="en-US" dirty="0">
                <a:solidFill>
                  <a:srgbClr val="FFFFFF"/>
                </a:solidFill>
              </a:rPr>
              <a:t>s.’</a:t>
            </a:r>
          </a:p>
          <a:p>
            <a:r>
              <a:rPr lang="en-US" dirty="0">
                <a:solidFill>
                  <a:srgbClr val="FFFFFF"/>
                </a:solidFill>
              </a:rPr>
              <a:t>They are computer systems which are </a:t>
            </a:r>
            <a:r>
              <a:rPr lang="en-US" b="1" dirty="0">
                <a:solidFill>
                  <a:srgbClr val="C00000"/>
                </a:solidFill>
              </a:rPr>
              <a:t>used as an aid in making decisions</a:t>
            </a:r>
            <a:r>
              <a:rPr lang="en-US" dirty="0">
                <a:solidFill>
                  <a:srgbClr val="FFFFFF"/>
                </a:solidFill>
              </a:rPr>
              <a:t> when presented with </a:t>
            </a:r>
            <a:r>
              <a:rPr lang="en-US" b="1" u="sng" dirty="0">
                <a:solidFill>
                  <a:srgbClr val="FFFFFF"/>
                </a:solidFill>
              </a:rPr>
              <a:t>semi-structured or unstructured problems</a:t>
            </a:r>
            <a:r>
              <a:rPr lang="en-US" dirty="0">
                <a:solidFill>
                  <a:srgbClr val="FFFFFF"/>
                </a:solidFill>
              </a:rPr>
              <a:t>. </a:t>
            </a:r>
          </a:p>
          <a:p>
            <a:r>
              <a:rPr lang="en-US" dirty="0">
                <a:solidFill>
                  <a:srgbClr val="FFFFFF"/>
                </a:solidFill>
              </a:rPr>
              <a:t>Their aim is to provide information in a flexible way to aid decision making.</a:t>
            </a:r>
          </a:p>
        </p:txBody>
      </p:sp>
      <p:sp>
        <p:nvSpPr>
          <p:cNvPr id="57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E8AAC-8104-47B3-9A3D-5D988FC4A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3859795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>
                    <a:alpha val="60000"/>
                  </a:srgbClr>
                </a:solidFill>
              </a:rPr>
              <a:t>www.andrewsai.com</a:t>
            </a:r>
          </a:p>
        </p:txBody>
      </p:sp>
      <p:sp useBgFill="1">
        <p:nvSpPr>
          <p:cNvPr id="59" name="Freeform: Shape 58">
            <a:extLst>
              <a:ext uri="{FF2B5EF4-FFF2-40B4-BE49-F238E27FC236}">
                <a16:creationId xmlns:a16="http://schemas.microsoft.com/office/drawing/2014/main" id="{AC3BF0FA-36FA-4CE9-840E-F7C3A8F16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81796" y="947378"/>
            <a:ext cx="6858001" cy="4963245"/>
          </a:xfrm>
          <a:custGeom>
            <a:avLst/>
            <a:gdLst>
              <a:gd name="connsiteX0" fmla="*/ 6858001 w 6858001"/>
              <a:gd name="connsiteY0" fmla="*/ 1177 h 4963245"/>
              <a:gd name="connsiteX1" fmla="*/ 6858001 w 6858001"/>
              <a:gd name="connsiteY1" fmla="*/ 1344715 h 4963245"/>
              <a:gd name="connsiteX2" fmla="*/ 6858000 w 6858001"/>
              <a:gd name="connsiteY2" fmla="*/ 1344715 h 4963245"/>
              <a:gd name="connsiteX3" fmla="*/ 6858000 w 6858001"/>
              <a:gd name="connsiteY3" fmla="*/ 4963245 h 4963245"/>
              <a:gd name="connsiteX4" fmla="*/ 0 w 6858001"/>
              <a:gd name="connsiteY4" fmla="*/ 4963244 h 4963245"/>
              <a:gd name="connsiteX5" fmla="*/ 0 w 6858001"/>
              <a:gd name="connsiteY5" fmla="*/ 900697 h 4963245"/>
              <a:gd name="connsiteX6" fmla="*/ 1 w 6858001"/>
              <a:gd name="connsiteY6" fmla="*/ 900697 h 4963245"/>
              <a:gd name="connsiteX7" fmla="*/ 1 w 6858001"/>
              <a:gd name="connsiteY7" fmla="*/ 0 h 4963245"/>
              <a:gd name="connsiteX8" fmla="*/ 40463 w 6858001"/>
              <a:gd name="connsiteY8" fmla="*/ 5883 h 4963245"/>
              <a:gd name="connsiteX9" fmla="*/ 159107 w 6858001"/>
              <a:gd name="connsiteY9" fmla="*/ 23196 h 4963245"/>
              <a:gd name="connsiteX10" fmla="*/ 245518 w 6858001"/>
              <a:gd name="connsiteY10" fmla="*/ 35299 h 4963245"/>
              <a:gd name="connsiteX11" fmla="*/ 348388 w 6858001"/>
              <a:gd name="connsiteY11" fmla="*/ 48073 h 4963245"/>
              <a:gd name="connsiteX12" fmla="*/ 470460 w 6858001"/>
              <a:gd name="connsiteY12" fmla="*/ 63369 h 4963245"/>
              <a:gd name="connsiteX13" fmla="*/ 605563 w 6858001"/>
              <a:gd name="connsiteY13" fmla="*/ 79506 h 4963245"/>
              <a:gd name="connsiteX14" fmla="*/ 757810 w 6858001"/>
              <a:gd name="connsiteY14" fmla="*/ 96483 h 4963245"/>
              <a:gd name="connsiteX15" fmla="*/ 923774 w 6858001"/>
              <a:gd name="connsiteY15" fmla="*/ 114469 h 4963245"/>
              <a:gd name="connsiteX16" fmla="*/ 1104139 w 6858001"/>
              <a:gd name="connsiteY16" fmla="*/ 132454 h 4963245"/>
              <a:gd name="connsiteX17" fmla="*/ 1296163 w 6858001"/>
              <a:gd name="connsiteY17" fmla="*/ 150776 h 4963245"/>
              <a:gd name="connsiteX18" fmla="*/ 1503275 w 6858001"/>
              <a:gd name="connsiteY18" fmla="*/ 167753 h 4963245"/>
              <a:gd name="connsiteX19" fmla="*/ 1719988 w 6858001"/>
              <a:gd name="connsiteY19" fmla="*/ 184058 h 4963245"/>
              <a:gd name="connsiteX20" fmla="*/ 1949045 w 6858001"/>
              <a:gd name="connsiteY20" fmla="*/ 198849 h 4963245"/>
              <a:gd name="connsiteX21" fmla="*/ 2187703 w 6858001"/>
              <a:gd name="connsiteY21" fmla="*/ 212969 h 4963245"/>
              <a:gd name="connsiteX22" fmla="*/ 2436649 w 6858001"/>
              <a:gd name="connsiteY22" fmla="*/ 226248 h 4963245"/>
              <a:gd name="connsiteX23" fmla="*/ 2564208 w 6858001"/>
              <a:gd name="connsiteY23" fmla="*/ 230955 h 4963245"/>
              <a:gd name="connsiteX24" fmla="*/ 2694509 w 6858001"/>
              <a:gd name="connsiteY24" fmla="*/ 236165 h 4963245"/>
              <a:gd name="connsiteX25" fmla="*/ 2826868 w 6858001"/>
              <a:gd name="connsiteY25" fmla="*/ 241040 h 4963245"/>
              <a:gd name="connsiteX26" fmla="*/ 2959914 w 6858001"/>
              <a:gd name="connsiteY26" fmla="*/ 244234 h 4963245"/>
              <a:gd name="connsiteX27" fmla="*/ 3095702 w 6858001"/>
              <a:gd name="connsiteY27" fmla="*/ 247091 h 4963245"/>
              <a:gd name="connsiteX28" fmla="*/ 3232862 w 6858001"/>
              <a:gd name="connsiteY28" fmla="*/ 250117 h 4963245"/>
              <a:gd name="connsiteX29" fmla="*/ 3372765 w 6858001"/>
              <a:gd name="connsiteY29" fmla="*/ 252134 h 4963245"/>
              <a:gd name="connsiteX30" fmla="*/ 3514040 w 6858001"/>
              <a:gd name="connsiteY30" fmla="*/ 252134 h 4963245"/>
              <a:gd name="connsiteX31" fmla="*/ 3656686 w 6858001"/>
              <a:gd name="connsiteY31" fmla="*/ 253142 h 4963245"/>
              <a:gd name="connsiteX32" fmla="*/ 3800704 w 6858001"/>
              <a:gd name="connsiteY32" fmla="*/ 252134 h 4963245"/>
              <a:gd name="connsiteX33" fmla="*/ 3946780 w 6858001"/>
              <a:gd name="connsiteY33" fmla="*/ 250117 h 4963245"/>
              <a:gd name="connsiteX34" fmla="*/ 4092855 w 6858001"/>
              <a:gd name="connsiteY34" fmla="*/ 248268 h 4963245"/>
              <a:gd name="connsiteX35" fmla="*/ 4240988 w 6858001"/>
              <a:gd name="connsiteY35" fmla="*/ 244234 h 4963245"/>
              <a:gd name="connsiteX36" fmla="*/ 4390492 w 6858001"/>
              <a:gd name="connsiteY36" fmla="*/ 240032 h 4963245"/>
              <a:gd name="connsiteX37" fmla="*/ 4539997 w 6858001"/>
              <a:gd name="connsiteY37" fmla="*/ 235157 h 4963245"/>
              <a:gd name="connsiteX38" fmla="*/ 4690873 w 6858001"/>
              <a:gd name="connsiteY38" fmla="*/ 228266 h 4963245"/>
              <a:gd name="connsiteX39" fmla="*/ 4843120 w 6858001"/>
              <a:gd name="connsiteY39" fmla="*/ 220029 h 4963245"/>
              <a:gd name="connsiteX40" fmla="*/ 4996054 w 6858001"/>
              <a:gd name="connsiteY40" fmla="*/ 212129 h 4963245"/>
              <a:gd name="connsiteX41" fmla="*/ 5148987 w 6858001"/>
              <a:gd name="connsiteY41" fmla="*/ 202044 h 4963245"/>
              <a:gd name="connsiteX42" fmla="*/ 5303978 w 6858001"/>
              <a:gd name="connsiteY42" fmla="*/ 189941 h 4963245"/>
              <a:gd name="connsiteX43" fmla="*/ 5456911 w 6858001"/>
              <a:gd name="connsiteY43" fmla="*/ 177839 h 4963245"/>
              <a:gd name="connsiteX44" fmla="*/ 5612588 w 6858001"/>
              <a:gd name="connsiteY44" fmla="*/ 163887 h 4963245"/>
              <a:gd name="connsiteX45" fmla="*/ 5768950 w 6858001"/>
              <a:gd name="connsiteY45" fmla="*/ 148591 h 4963245"/>
              <a:gd name="connsiteX46" fmla="*/ 5923255 w 6858001"/>
              <a:gd name="connsiteY46" fmla="*/ 132455 h 4963245"/>
              <a:gd name="connsiteX47" fmla="*/ 6079618 w 6858001"/>
              <a:gd name="connsiteY47" fmla="*/ 113629 h 4963245"/>
              <a:gd name="connsiteX48" fmla="*/ 6235294 w 6858001"/>
              <a:gd name="connsiteY48" fmla="*/ 93458 h 4963245"/>
              <a:gd name="connsiteX49" fmla="*/ 6391657 w 6858001"/>
              <a:gd name="connsiteY49" fmla="*/ 73455 h 4963245"/>
              <a:gd name="connsiteX50" fmla="*/ 6547333 w 6858001"/>
              <a:gd name="connsiteY50" fmla="*/ 50091 h 4963245"/>
              <a:gd name="connsiteX51" fmla="*/ 6702324 w 6858001"/>
              <a:gd name="connsiteY51" fmla="*/ 26222 h 4963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4963245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4963245"/>
                </a:lnTo>
                <a:lnTo>
                  <a:pt x="0" y="4963244"/>
                </a:lnTo>
                <a:lnTo>
                  <a:pt x="0" y="900697"/>
                </a:lnTo>
                <a:lnTo>
                  <a:pt x="1" y="90069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03D24-9192-405A-B37A-F7C393CE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anchor="t">
            <a:normAutofit/>
          </a:bodyPr>
          <a:lstStyle/>
          <a:p>
            <a:pPr algn="r">
              <a:spcAft>
                <a:spcPts val="600"/>
              </a:spcAft>
            </a:pPr>
            <a:fld id="{EA636111-D0F2-45A9-A6D2-A6E3F4C49F24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432C17-84BA-474A-B6F0-7C2B7A2AA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9998" y="1726117"/>
            <a:ext cx="4237733" cy="2902846"/>
          </a:xfrm>
          <a:prstGeom prst="rect">
            <a:avLst/>
          </a:prstGeom>
          <a:effectLst/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306444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61515115-95FB-41E0-86F3-8744438C0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616217" cy="1622321"/>
          </a:xfrm>
        </p:spPr>
        <p:txBody>
          <a:bodyPr>
            <a:normAutofit fontScale="90000"/>
          </a:bodyPr>
          <a:lstStyle/>
          <a:p>
            <a:r>
              <a:rPr lang="en-GB" sz="3900" b="1" dirty="0">
                <a:solidFill>
                  <a:srgbClr val="EBEBEB"/>
                </a:solidFill>
              </a:rPr>
              <a:t>Executive Information[Support] System (EIS)/[ESS]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4313F-A59D-4F8D-9E8F-2454991C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616216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 executive support system (ESS) or executive information system (EIS) is an </a:t>
            </a:r>
            <a:r>
              <a:rPr lang="en-US" b="1" dirty="0">
                <a:solidFill>
                  <a:srgbClr val="C00000"/>
                </a:solidFill>
              </a:rPr>
              <a:t>interactive system </a:t>
            </a:r>
            <a:r>
              <a:rPr lang="en-US" dirty="0">
                <a:solidFill>
                  <a:srgbClr val="FFFFFF"/>
                </a:solidFill>
              </a:rPr>
              <a:t>that allows executives to </a:t>
            </a:r>
            <a:r>
              <a:rPr lang="en-US" b="1" u="sng" dirty="0">
                <a:solidFill>
                  <a:srgbClr val="C00000"/>
                </a:solidFill>
              </a:rPr>
              <a:t>access information for monitoring the operations</a:t>
            </a:r>
            <a:r>
              <a:rPr lang="en-US" dirty="0">
                <a:solidFill>
                  <a:srgbClr val="FFFFFF"/>
                </a:solidFill>
              </a:rPr>
              <a:t> of the </a:t>
            </a:r>
            <a:r>
              <a:rPr lang="en-US" dirty="0" err="1">
                <a:solidFill>
                  <a:srgbClr val="FFFFFF"/>
                </a:solidFill>
              </a:rPr>
              <a:t>organisation</a:t>
            </a:r>
            <a:r>
              <a:rPr lang="en-US" dirty="0">
                <a:solidFill>
                  <a:srgbClr val="FFFFFF"/>
                </a:solidFill>
              </a:rPr>
              <a:t> and scanning general business conditions.</a:t>
            </a:r>
          </a:p>
          <a:p>
            <a:r>
              <a:rPr lang="en-US" dirty="0">
                <a:solidFill>
                  <a:srgbClr val="FFFFFF"/>
                </a:solidFill>
              </a:rPr>
              <a:t> It gives executives ready access to key internal and external data.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E8AAC-8104-47B3-9A3D-5D988FC4A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4" y="6355080"/>
            <a:ext cx="566928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>
                    <a:alpha val="60000"/>
                  </a:srgbClr>
                </a:solidFill>
              </a:rPr>
              <a:t>www.andrewsai.com</a:t>
            </a:r>
          </a:p>
        </p:txBody>
      </p:sp>
      <p:sp>
        <p:nvSpPr>
          <p:cNvPr id="68" name="Freeform 31">
            <a:extLst>
              <a:ext uri="{FF2B5EF4-FFF2-40B4-BE49-F238E27FC236}">
                <a16:creationId xmlns:a16="http://schemas.microsoft.com/office/drawing/2014/main" id="{8222A33F-BE2D-4D69-92A0-5DF8B17BA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70" name="Freeform: Shape 69">
            <a:extLst>
              <a:ext uri="{FF2B5EF4-FFF2-40B4-BE49-F238E27FC236}">
                <a16:creationId xmlns:a16="http://schemas.microsoft.com/office/drawing/2014/main" id="{CE1C74D0-9609-468A-9597-5D87C8A42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03D24-9192-405A-B37A-F7C393CE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anchor="t">
            <a:normAutofit/>
          </a:bodyPr>
          <a:lstStyle/>
          <a:p>
            <a:pPr algn="r">
              <a:spcAft>
                <a:spcPts val="600"/>
              </a:spcAft>
            </a:pPr>
            <a:fld id="{EA636111-D0F2-45A9-A6D2-A6E3F4C49F24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432C17-84BA-474A-B6F0-7C2B7A2AA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742" y="2065801"/>
            <a:ext cx="3980139" cy="2726395"/>
          </a:xfrm>
          <a:prstGeom prst="rect">
            <a:avLst/>
          </a:prstGeom>
          <a:effectLst/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C137128D-E594-4905-9F76-E385F0831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50768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GB" b="1">
                <a:solidFill>
                  <a:srgbClr val="EBEBEB"/>
                </a:solidFill>
              </a:rPr>
              <a:t>Expert Systems (ES)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4313F-A59D-4F8D-9E8F-2454991C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 expert system is defined as a ‘</a:t>
            </a:r>
            <a:r>
              <a:rPr lang="en-US" dirty="0" err="1">
                <a:solidFill>
                  <a:srgbClr val="FFFFFF"/>
                </a:solidFill>
              </a:rPr>
              <a:t>computerised</a:t>
            </a:r>
            <a:r>
              <a:rPr lang="en-US" dirty="0">
                <a:solidFill>
                  <a:srgbClr val="FFFFFF"/>
                </a:solidFill>
              </a:rPr>
              <a:t> system that </a:t>
            </a:r>
            <a:r>
              <a:rPr lang="en-US" b="1" dirty="0">
                <a:solidFill>
                  <a:srgbClr val="C00000"/>
                </a:solidFill>
              </a:rPr>
              <a:t>performs the role of an expert</a:t>
            </a:r>
            <a:r>
              <a:rPr lang="en-US" dirty="0">
                <a:solidFill>
                  <a:srgbClr val="FFFFFF"/>
                </a:solidFill>
              </a:rPr>
              <a:t> or carries out a task that requires expertise’</a:t>
            </a:r>
          </a:p>
          <a:p>
            <a:r>
              <a:rPr lang="en-US" dirty="0">
                <a:solidFill>
                  <a:srgbClr val="FFFFFF"/>
                </a:solidFill>
              </a:rPr>
              <a:t>The system </a:t>
            </a:r>
            <a:r>
              <a:rPr lang="en-US" b="1" dirty="0">
                <a:solidFill>
                  <a:srgbClr val="C00000"/>
                </a:solidFill>
              </a:rPr>
              <a:t>holds expert/specialist knowledge </a:t>
            </a:r>
            <a:r>
              <a:rPr lang="en-US" dirty="0">
                <a:solidFill>
                  <a:srgbClr val="FFFFFF"/>
                </a:solidFill>
              </a:rPr>
              <a:t>and allows non-experts to interrogate a computer for </a:t>
            </a:r>
            <a:r>
              <a:rPr lang="en-US" b="1" dirty="0">
                <a:solidFill>
                  <a:srgbClr val="FFFFFF"/>
                </a:solidFill>
              </a:rPr>
              <a:t>information, advice and recommended decisions</a:t>
            </a:r>
            <a:r>
              <a:rPr lang="en-US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9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E8AAC-8104-47B3-9A3D-5D988FC4A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3859795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>
                    <a:alpha val="60000"/>
                  </a:srgbClr>
                </a:solidFill>
              </a:rPr>
              <a:t>www.andrewsai.com</a:t>
            </a:r>
          </a:p>
        </p:txBody>
      </p:sp>
      <p:sp useBgFill="1">
        <p:nvSpPr>
          <p:cNvPr id="81" name="Freeform: Shape 80">
            <a:extLst>
              <a:ext uri="{FF2B5EF4-FFF2-40B4-BE49-F238E27FC236}">
                <a16:creationId xmlns:a16="http://schemas.microsoft.com/office/drawing/2014/main" id="{AC3BF0FA-36FA-4CE9-840E-F7C3A8F16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81796" y="947378"/>
            <a:ext cx="6858001" cy="4963245"/>
          </a:xfrm>
          <a:custGeom>
            <a:avLst/>
            <a:gdLst>
              <a:gd name="connsiteX0" fmla="*/ 6858001 w 6858001"/>
              <a:gd name="connsiteY0" fmla="*/ 1177 h 4963245"/>
              <a:gd name="connsiteX1" fmla="*/ 6858001 w 6858001"/>
              <a:gd name="connsiteY1" fmla="*/ 1344715 h 4963245"/>
              <a:gd name="connsiteX2" fmla="*/ 6858000 w 6858001"/>
              <a:gd name="connsiteY2" fmla="*/ 1344715 h 4963245"/>
              <a:gd name="connsiteX3" fmla="*/ 6858000 w 6858001"/>
              <a:gd name="connsiteY3" fmla="*/ 4963245 h 4963245"/>
              <a:gd name="connsiteX4" fmla="*/ 0 w 6858001"/>
              <a:gd name="connsiteY4" fmla="*/ 4963244 h 4963245"/>
              <a:gd name="connsiteX5" fmla="*/ 0 w 6858001"/>
              <a:gd name="connsiteY5" fmla="*/ 900697 h 4963245"/>
              <a:gd name="connsiteX6" fmla="*/ 1 w 6858001"/>
              <a:gd name="connsiteY6" fmla="*/ 900697 h 4963245"/>
              <a:gd name="connsiteX7" fmla="*/ 1 w 6858001"/>
              <a:gd name="connsiteY7" fmla="*/ 0 h 4963245"/>
              <a:gd name="connsiteX8" fmla="*/ 40463 w 6858001"/>
              <a:gd name="connsiteY8" fmla="*/ 5883 h 4963245"/>
              <a:gd name="connsiteX9" fmla="*/ 159107 w 6858001"/>
              <a:gd name="connsiteY9" fmla="*/ 23196 h 4963245"/>
              <a:gd name="connsiteX10" fmla="*/ 245518 w 6858001"/>
              <a:gd name="connsiteY10" fmla="*/ 35299 h 4963245"/>
              <a:gd name="connsiteX11" fmla="*/ 348388 w 6858001"/>
              <a:gd name="connsiteY11" fmla="*/ 48073 h 4963245"/>
              <a:gd name="connsiteX12" fmla="*/ 470460 w 6858001"/>
              <a:gd name="connsiteY12" fmla="*/ 63369 h 4963245"/>
              <a:gd name="connsiteX13" fmla="*/ 605563 w 6858001"/>
              <a:gd name="connsiteY13" fmla="*/ 79506 h 4963245"/>
              <a:gd name="connsiteX14" fmla="*/ 757810 w 6858001"/>
              <a:gd name="connsiteY14" fmla="*/ 96483 h 4963245"/>
              <a:gd name="connsiteX15" fmla="*/ 923774 w 6858001"/>
              <a:gd name="connsiteY15" fmla="*/ 114469 h 4963245"/>
              <a:gd name="connsiteX16" fmla="*/ 1104139 w 6858001"/>
              <a:gd name="connsiteY16" fmla="*/ 132454 h 4963245"/>
              <a:gd name="connsiteX17" fmla="*/ 1296163 w 6858001"/>
              <a:gd name="connsiteY17" fmla="*/ 150776 h 4963245"/>
              <a:gd name="connsiteX18" fmla="*/ 1503275 w 6858001"/>
              <a:gd name="connsiteY18" fmla="*/ 167753 h 4963245"/>
              <a:gd name="connsiteX19" fmla="*/ 1719988 w 6858001"/>
              <a:gd name="connsiteY19" fmla="*/ 184058 h 4963245"/>
              <a:gd name="connsiteX20" fmla="*/ 1949045 w 6858001"/>
              <a:gd name="connsiteY20" fmla="*/ 198849 h 4963245"/>
              <a:gd name="connsiteX21" fmla="*/ 2187703 w 6858001"/>
              <a:gd name="connsiteY21" fmla="*/ 212969 h 4963245"/>
              <a:gd name="connsiteX22" fmla="*/ 2436649 w 6858001"/>
              <a:gd name="connsiteY22" fmla="*/ 226248 h 4963245"/>
              <a:gd name="connsiteX23" fmla="*/ 2564208 w 6858001"/>
              <a:gd name="connsiteY23" fmla="*/ 230955 h 4963245"/>
              <a:gd name="connsiteX24" fmla="*/ 2694509 w 6858001"/>
              <a:gd name="connsiteY24" fmla="*/ 236165 h 4963245"/>
              <a:gd name="connsiteX25" fmla="*/ 2826868 w 6858001"/>
              <a:gd name="connsiteY25" fmla="*/ 241040 h 4963245"/>
              <a:gd name="connsiteX26" fmla="*/ 2959914 w 6858001"/>
              <a:gd name="connsiteY26" fmla="*/ 244234 h 4963245"/>
              <a:gd name="connsiteX27" fmla="*/ 3095702 w 6858001"/>
              <a:gd name="connsiteY27" fmla="*/ 247091 h 4963245"/>
              <a:gd name="connsiteX28" fmla="*/ 3232862 w 6858001"/>
              <a:gd name="connsiteY28" fmla="*/ 250117 h 4963245"/>
              <a:gd name="connsiteX29" fmla="*/ 3372765 w 6858001"/>
              <a:gd name="connsiteY29" fmla="*/ 252134 h 4963245"/>
              <a:gd name="connsiteX30" fmla="*/ 3514040 w 6858001"/>
              <a:gd name="connsiteY30" fmla="*/ 252134 h 4963245"/>
              <a:gd name="connsiteX31" fmla="*/ 3656686 w 6858001"/>
              <a:gd name="connsiteY31" fmla="*/ 253142 h 4963245"/>
              <a:gd name="connsiteX32" fmla="*/ 3800704 w 6858001"/>
              <a:gd name="connsiteY32" fmla="*/ 252134 h 4963245"/>
              <a:gd name="connsiteX33" fmla="*/ 3946780 w 6858001"/>
              <a:gd name="connsiteY33" fmla="*/ 250117 h 4963245"/>
              <a:gd name="connsiteX34" fmla="*/ 4092855 w 6858001"/>
              <a:gd name="connsiteY34" fmla="*/ 248268 h 4963245"/>
              <a:gd name="connsiteX35" fmla="*/ 4240988 w 6858001"/>
              <a:gd name="connsiteY35" fmla="*/ 244234 h 4963245"/>
              <a:gd name="connsiteX36" fmla="*/ 4390492 w 6858001"/>
              <a:gd name="connsiteY36" fmla="*/ 240032 h 4963245"/>
              <a:gd name="connsiteX37" fmla="*/ 4539997 w 6858001"/>
              <a:gd name="connsiteY37" fmla="*/ 235157 h 4963245"/>
              <a:gd name="connsiteX38" fmla="*/ 4690873 w 6858001"/>
              <a:gd name="connsiteY38" fmla="*/ 228266 h 4963245"/>
              <a:gd name="connsiteX39" fmla="*/ 4843120 w 6858001"/>
              <a:gd name="connsiteY39" fmla="*/ 220029 h 4963245"/>
              <a:gd name="connsiteX40" fmla="*/ 4996054 w 6858001"/>
              <a:gd name="connsiteY40" fmla="*/ 212129 h 4963245"/>
              <a:gd name="connsiteX41" fmla="*/ 5148987 w 6858001"/>
              <a:gd name="connsiteY41" fmla="*/ 202044 h 4963245"/>
              <a:gd name="connsiteX42" fmla="*/ 5303978 w 6858001"/>
              <a:gd name="connsiteY42" fmla="*/ 189941 h 4963245"/>
              <a:gd name="connsiteX43" fmla="*/ 5456911 w 6858001"/>
              <a:gd name="connsiteY43" fmla="*/ 177839 h 4963245"/>
              <a:gd name="connsiteX44" fmla="*/ 5612588 w 6858001"/>
              <a:gd name="connsiteY44" fmla="*/ 163887 h 4963245"/>
              <a:gd name="connsiteX45" fmla="*/ 5768950 w 6858001"/>
              <a:gd name="connsiteY45" fmla="*/ 148591 h 4963245"/>
              <a:gd name="connsiteX46" fmla="*/ 5923255 w 6858001"/>
              <a:gd name="connsiteY46" fmla="*/ 132455 h 4963245"/>
              <a:gd name="connsiteX47" fmla="*/ 6079618 w 6858001"/>
              <a:gd name="connsiteY47" fmla="*/ 113629 h 4963245"/>
              <a:gd name="connsiteX48" fmla="*/ 6235294 w 6858001"/>
              <a:gd name="connsiteY48" fmla="*/ 93458 h 4963245"/>
              <a:gd name="connsiteX49" fmla="*/ 6391657 w 6858001"/>
              <a:gd name="connsiteY49" fmla="*/ 73455 h 4963245"/>
              <a:gd name="connsiteX50" fmla="*/ 6547333 w 6858001"/>
              <a:gd name="connsiteY50" fmla="*/ 50091 h 4963245"/>
              <a:gd name="connsiteX51" fmla="*/ 6702324 w 6858001"/>
              <a:gd name="connsiteY51" fmla="*/ 26222 h 4963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4963245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4963245"/>
                </a:lnTo>
                <a:lnTo>
                  <a:pt x="0" y="4963244"/>
                </a:lnTo>
                <a:lnTo>
                  <a:pt x="0" y="900697"/>
                </a:lnTo>
                <a:lnTo>
                  <a:pt x="1" y="90069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03D24-9192-405A-B37A-F7C393CE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anchor="t">
            <a:normAutofit/>
          </a:bodyPr>
          <a:lstStyle/>
          <a:p>
            <a:pPr algn="r">
              <a:spcAft>
                <a:spcPts val="600"/>
              </a:spcAft>
            </a:pPr>
            <a:fld id="{EA636111-D0F2-45A9-A6D2-A6E3F4C49F24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1DCE0A-4AF7-B84C-9FE7-64E80DFBF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5916" y="1440426"/>
            <a:ext cx="4376970" cy="299822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084704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036" y="-115910"/>
            <a:ext cx="9028903" cy="62271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br>
              <a:rPr lang="en-GB" sz="3400" dirty="0"/>
            </a:br>
            <a:r>
              <a:rPr lang="en-GB" sz="3400" dirty="0"/>
              <a:t>- Your Name</a:t>
            </a:r>
            <a:br>
              <a:rPr lang="en-GB" sz="3400" dirty="0"/>
            </a:br>
            <a:br>
              <a:rPr lang="en-GB" sz="3400" dirty="0"/>
            </a:br>
            <a:r>
              <a:rPr lang="en-GB" sz="3400" dirty="0"/>
              <a:t>- Affiliation</a:t>
            </a:r>
            <a:br>
              <a:rPr lang="en-GB" sz="3400" dirty="0"/>
            </a:br>
            <a:br>
              <a:rPr lang="en-GB" sz="3400" dirty="0"/>
            </a:br>
            <a:r>
              <a:rPr lang="en-GB" sz="3400" dirty="0"/>
              <a:t>- Major/Programme, Year</a:t>
            </a:r>
            <a:br>
              <a:rPr lang="en-GB" sz="3400" dirty="0"/>
            </a:br>
            <a:br>
              <a:rPr lang="en-GB" sz="3400" dirty="0"/>
            </a:br>
            <a:r>
              <a:rPr lang="en-GB" sz="3400" dirty="0"/>
              <a:t>- Which themes (IT/Business) excite you the most?</a:t>
            </a:r>
            <a:br>
              <a:rPr lang="en-GB" sz="3400" dirty="0"/>
            </a:br>
            <a:br>
              <a:rPr lang="en-GB" sz="3400" dirty="0"/>
            </a:br>
            <a:r>
              <a:rPr lang="en-GB" sz="3400" dirty="0"/>
              <a:t>- What are your expectations at the end of this course?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AE9E645-F135-4655-B393-501057FF29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8867858" y="3078481"/>
            <a:ext cx="3566160" cy="30479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B5AA831-A986-407D-9AE0-E0AC66110904}" type="datetime1">
              <a:rPr lang="en-GB">
                <a:solidFill>
                  <a:schemeClr val="bg2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10/03/2019</a:t>
            </a:fld>
            <a:endParaRPr lang="en-GB">
              <a:solidFill>
                <a:schemeClr val="bg2">
                  <a:alpha val="80000"/>
                </a:scheme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40D88B9-8A3F-4D0E-95F3-AE701E2DA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8549750" y="3627119"/>
            <a:ext cx="466344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bg2">
                    <a:alpha val="80000"/>
                  </a:schemeClr>
                </a:solidFill>
              </a:rPr>
              <a:t>www.andrewsai.com</a:t>
            </a:r>
          </a:p>
        </p:txBody>
      </p:sp>
    </p:spTree>
    <p:extLst>
      <p:ext uri="{BB962C8B-B14F-4D97-AF65-F5344CB8AC3E}">
        <p14:creationId xmlns:p14="http://schemas.microsoft.com/office/powerpoint/2010/main" val="15018514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>
            <a:extLst>
              <a:ext uri="{FF2B5EF4-FFF2-40B4-BE49-F238E27FC236}">
                <a16:creationId xmlns:a16="http://schemas.microsoft.com/office/drawing/2014/main" id="{61515115-95FB-41E0-86F3-8744438C0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616217" cy="162232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600" b="1">
                <a:solidFill>
                  <a:srgbClr val="EBEBEB"/>
                </a:solidFill>
              </a:rPr>
              <a:t>Strategic Enterprise Management Systems (SEMS)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4313F-A59D-4F8D-9E8F-2454991C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616216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 strategic enterprise management system </a:t>
            </a:r>
            <a:r>
              <a:rPr lang="en-US" b="1" dirty="0">
                <a:solidFill>
                  <a:srgbClr val="C00000"/>
                </a:solidFill>
              </a:rPr>
              <a:t>assists management in making high-level strategic decisions</a:t>
            </a:r>
          </a:p>
          <a:p>
            <a:r>
              <a:rPr lang="en-US" dirty="0">
                <a:solidFill>
                  <a:srgbClr val="FFFFFF"/>
                </a:solidFill>
              </a:rPr>
              <a:t>Tools such as </a:t>
            </a:r>
            <a:r>
              <a:rPr lang="en-US" b="1" dirty="0">
                <a:solidFill>
                  <a:srgbClr val="C00000"/>
                </a:solidFill>
              </a:rPr>
              <a:t>activity-based management  (ABM) </a:t>
            </a:r>
            <a:r>
              <a:rPr lang="en-US" dirty="0">
                <a:solidFill>
                  <a:srgbClr val="FFFFFF"/>
                </a:solidFill>
              </a:rPr>
              <a:t>and the </a:t>
            </a:r>
            <a:r>
              <a:rPr lang="en-US" b="1" dirty="0">
                <a:solidFill>
                  <a:srgbClr val="C00000"/>
                </a:solidFill>
              </a:rPr>
              <a:t>balanced scorecard </a:t>
            </a:r>
            <a:r>
              <a:rPr lang="en-US" dirty="0">
                <a:solidFill>
                  <a:srgbClr val="FFFFFF"/>
                </a:solidFill>
              </a:rPr>
              <a:t>are applied to the data to enable the strategic goals of the </a:t>
            </a:r>
            <a:r>
              <a:rPr lang="en-US" dirty="0" err="1">
                <a:solidFill>
                  <a:srgbClr val="FFFFFF"/>
                </a:solidFill>
              </a:rPr>
              <a:t>organisation</a:t>
            </a:r>
            <a:r>
              <a:rPr lang="en-US" dirty="0">
                <a:solidFill>
                  <a:srgbClr val="FFFFFF"/>
                </a:solidFill>
              </a:rPr>
              <a:t> to be worked towards.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E8AAC-8104-47B3-9A3D-5D988FC4A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4" y="6355080"/>
            <a:ext cx="566928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>
                    <a:alpha val="60000"/>
                  </a:srgbClr>
                </a:solidFill>
              </a:rPr>
              <a:t>www.andrewsai.com</a:t>
            </a:r>
          </a:p>
        </p:txBody>
      </p:sp>
      <p:sp>
        <p:nvSpPr>
          <p:cNvPr id="90" name="Freeform 31">
            <a:extLst>
              <a:ext uri="{FF2B5EF4-FFF2-40B4-BE49-F238E27FC236}">
                <a16:creationId xmlns:a16="http://schemas.microsoft.com/office/drawing/2014/main" id="{8222A33F-BE2D-4D69-92A0-5DF8B17BA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92" name="Freeform: Shape 91">
            <a:extLst>
              <a:ext uri="{FF2B5EF4-FFF2-40B4-BE49-F238E27FC236}">
                <a16:creationId xmlns:a16="http://schemas.microsoft.com/office/drawing/2014/main" id="{CE1C74D0-9609-468A-9597-5D87C8A42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03D24-9192-405A-B37A-F7C393CE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anchor="t">
            <a:normAutofit/>
          </a:bodyPr>
          <a:lstStyle/>
          <a:p>
            <a:pPr algn="r">
              <a:spcAft>
                <a:spcPts val="600"/>
              </a:spcAft>
            </a:pPr>
            <a:fld id="{EA636111-D0F2-45A9-A6D2-A6E3F4C49F24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432C17-84BA-474A-B6F0-7C2B7A2AA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315" y="1440426"/>
            <a:ext cx="4993571" cy="3420596"/>
          </a:xfrm>
          <a:prstGeom prst="rect">
            <a:avLst/>
          </a:prstGeom>
          <a:effectLst/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C137128D-E594-4905-9F76-E385F0831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475820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1CC0217-2C1B-3349-ACD2-850E485E3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631" y="120951"/>
            <a:ext cx="9627758" cy="947273"/>
          </a:xfrm>
        </p:spPr>
        <p:txBody>
          <a:bodyPr anchor="b">
            <a:normAutofit/>
          </a:bodyPr>
          <a:lstStyle/>
          <a:p>
            <a:r>
              <a:rPr lang="en-GB" sz="3200" b="1" dirty="0">
                <a:solidFill>
                  <a:schemeClr val="bg1"/>
                </a:solidFill>
              </a:rPr>
              <a:t>Organisation-level decisions (Quick Exercise)</a:t>
            </a:r>
          </a:p>
        </p:txBody>
      </p:sp>
      <p:sp>
        <p:nvSpPr>
          <p:cNvPr id="15" name="Date Placeholder 6">
            <a:extLst>
              <a:ext uri="{FF2B5EF4-FFF2-40B4-BE49-F238E27FC236}">
                <a16:creationId xmlns:a16="http://schemas.microsoft.com/office/drawing/2014/main" id="{A134A9AA-3858-6C4C-B48F-722AC08F45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</p:spPr>
        <p:txBody>
          <a:bodyPr/>
          <a:lstStyle/>
          <a:p>
            <a:fld id="{534C559C-9879-4897-BFAD-B4A818E472CC}" type="datetime1">
              <a:rPr lang="en-GB" smtClean="0"/>
              <a:t>10/03/2019</a:t>
            </a:fld>
            <a:endParaRPr lang="en-GB"/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2EE8EFB1-D59E-9741-8581-D367A1024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</p:spPr>
        <p:txBody>
          <a:bodyPr/>
          <a:lstStyle/>
          <a:p>
            <a:r>
              <a:rPr lang="en-GB"/>
              <a:t>www.andrewsai.com</a:t>
            </a:r>
            <a:endParaRPr lang="en-GB" dirty="0"/>
          </a:p>
        </p:txBody>
      </p:sp>
      <p:pic>
        <p:nvPicPr>
          <p:cNvPr id="21" name="Picture 2" descr="Related image">
            <a:extLst>
              <a:ext uri="{FF2B5EF4-FFF2-40B4-BE49-F238E27FC236}">
                <a16:creationId xmlns:a16="http://schemas.microsoft.com/office/drawing/2014/main" id="{DBF61426-2307-1042-992F-D86FACFEB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11" y="4600292"/>
            <a:ext cx="3788444" cy="217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F545A3A-BBCF-3842-B95B-EC5796B0226A}"/>
              </a:ext>
            </a:extLst>
          </p:cNvPr>
          <p:cNvSpPr/>
          <p:nvPr/>
        </p:nvSpPr>
        <p:spPr>
          <a:xfrm>
            <a:off x="35411" y="1532160"/>
            <a:ext cx="43162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tx1">
                    <a:lumMod val="85000"/>
                  </a:schemeClr>
                </a:solidFill>
              </a:rPr>
              <a:t>Classify the following: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85000"/>
                  </a:schemeClr>
                </a:solidFill>
              </a:rPr>
              <a:t>by </a:t>
            </a:r>
            <a:r>
              <a:rPr lang="en-GB" sz="1600" b="1" dirty="0">
                <a:solidFill>
                  <a:schemeClr val="accent1"/>
                </a:solidFill>
              </a:rPr>
              <a:t>type</a:t>
            </a:r>
            <a:r>
              <a:rPr lang="en-GB" sz="1600" dirty="0">
                <a:solidFill>
                  <a:schemeClr val="tx1">
                    <a:lumMod val="85000"/>
                  </a:schemeClr>
                </a:solidFill>
              </a:rPr>
              <a:t> (Structured, semi-structured, unstructured) and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accent1"/>
                </a:solidFill>
              </a:rPr>
              <a:t>organisational level </a:t>
            </a:r>
            <a:r>
              <a:rPr lang="en-GB" sz="1600" dirty="0">
                <a:solidFill>
                  <a:schemeClr val="tx1">
                    <a:lumMod val="85000"/>
                  </a:schemeClr>
                </a:solidFill>
              </a:rPr>
              <a:t>(strategic, tactical, operational).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85000"/>
                  </a:schemeClr>
                </a:solidFill>
              </a:rPr>
              <a:t>In addition, </a:t>
            </a:r>
            <a:r>
              <a:rPr lang="en-GB" sz="1600" b="1" u="sng" dirty="0">
                <a:solidFill>
                  <a:schemeClr val="accent1"/>
                </a:solidFill>
              </a:rPr>
              <a:t>determine whether or not the decision-making process should be automated</a:t>
            </a:r>
            <a:r>
              <a:rPr lang="en-GB" sz="1600" dirty="0">
                <a:solidFill>
                  <a:schemeClr val="tx1">
                    <a:lumMod val="85000"/>
                  </a:schemeClr>
                </a:solidFill>
              </a:rPr>
              <a:t>, and if possible,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85000"/>
                  </a:schemeClr>
                </a:solidFill>
              </a:rPr>
              <a:t> the </a:t>
            </a:r>
            <a:r>
              <a:rPr lang="en-GB" sz="1600" b="1" u="sng" dirty="0">
                <a:solidFill>
                  <a:schemeClr val="accent1"/>
                </a:solidFill>
              </a:rPr>
              <a:t>name and type of information system to be used</a:t>
            </a:r>
            <a:r>
              <a:rPr lang="en-GB" sz="1600" dirty="0">
                <a:solidFill>
                  <a:schemeClr val="tx1">
                    <a:lumMod val="85000"/>
                  </a:schemeClr>
                </a:solidFill>
              </a:rPr>
              <a:t>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BDF402B-74D1-8B45-8423-BD70216C31E5}"/>
              </a:ext>
            </a:extLst>
          </p:cNvPr>
          <p:cNvSpPr/>
          <p:nvPr/>
        </p:nvSpPr>
        <p:spPr>
          <a:xfrm>
            <a:off x="4529589" y="2243307"/>
            <a:ext cx="6751086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At what level should we set the budget for next year?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Does this customer qualify for a discount on a large order?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How should we deal with a takeover bid?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Should we employ more staff to cope with an urgent order?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Should we expand abroad?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Should we launch an advertising campaign?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Should we take a short-term loan to help our current cash flow position?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What new markets should we move into?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What should we do about a faulty machine?</a:t>
            </a:r>
          </a:p>
        </p:txBody>
      </p:sp>
    </p:spTree>
    <p:extLst>
      <p:ext uri="{BB962C8B-B14F-4D97-AF65-F5344CB8AC3E}">
        <p14:creationId xmlns:p14="http://schemas.microsoft.com/office/powerpoint/2010/main" val="1708483656"/>
      </p:ext>
    </p:extLst>
  </p:cSld>
  <p:clrMapOvr>
    <a:masterClrMapping/>
  </p:clrMapOvr>
  <p:transition spd="med">
    <p:pull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D2317091-3684-3241-A2D0-94AD8AC74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903" y="-314285"/>
            <a:ext cx="3998943" cy="158142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200" b="1" dirty="0">
                <a:solidFill>
                  <a:srgbClr val="EBEBEB"/>
                </a:solidFill>
              </a:rPr>
              <a:t>Knowledge &amp; KM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9FBA9411-ADC6-BA45-927E-9C018925AE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</p:spPr>
        <p:txBody>
          <a:bodyPr/>
          <a:lstStyle/>
          <a:p>
            <a:fld id="{EC1B9DA1-2D83-472B-B720-D4B496FC9BB3}" type="datetime1">
              <a:rPr lang="en-GB" smtClean="0"/>
              <a:t>10/03/2019</a:t>
            </a:fld>
            <a:endParaRPr lang="en-GB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1065129C-B0C4-DD40-8A66-FF4F61BFD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</p:spPr>
        <p:txBody>
          <a:bodyPr/>
          <a:lstStyle/>
          <a:p>
            <a:r>
              <a:rPr lang="en-GB"/>
              <a:t>www.andrewsai.com</a:t>
            </a:r>
            <a:endParaRPr lang="en-GB" dirty="0"/>
          </a:p>
        </p:txBody>
      </p:sp>
      <p:pic>
        <p:nvPicPr>
          <p:cNvPr id="21" name="Picture 2" descr="Image result for anthony's triangle levels of management">
            <a:extLst>
              <a:ext uri="{FF2B5EF4-FFF2-40B4-BE49-F238E27FC236}">
                <a16:creationId xmlns:a16="http://schemas.microsoft.com/office/drawing/2014/main" id="{22D3E962-A282-3044-AF53-C101A5378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75" y="2291620"/>
            <a:ext cx="3839989" cy="299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FF0486A-3688-3744-BB84-470D5125E50F}"/>
              </a:ext>
            </a:extLst>
          </p:cNvPr>
          <p:cNvSpPr/>
          <p:nvPr/>
        </p:nvSpPr>
        <p:spPr>
          <a:xfrm>
            <a:off x="4619932" y="1426684"/>
            <a:ext cx="675108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What is Knowledge?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chemeClr val="accent1"/>
                </a:solidFill>
              </a:rPr>
              <a:t>Knowledge</a:t>
            </a: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– </a:t>
            </a:r>
            <a:r>
              <a:rPr lang="en-GB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applying managerial experience to problem solving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chemeClr val="accent1"/>
                </a:solidFill>
              </a:rPr>
              <a:t>Knowledge Management (KM) </a:t>
            </a: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– </a:t>
            </a:r>
            <a:r>
              <a:rPr lang="en-GB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Techniques and tools for collecting, managing and disseminating knowledge within an organisation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785BC37-4CE1-0549-A3C2-446939359940}"/>
              </a:ext>
            </a:extLst>
          </p:cNvPr>
          <p:cNvSpPr/>
          <p:nvPr/>
        </p:nvSpPr>
        <p:spPr>
          <a:xfrm>
            <a:off x="4619932" y="3578213"/>
            <a:ext cx="675108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Types of knowledge?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chemeClr val="accent1"/>
                </a:solidFill>
              </a:rPr>
              <a:t>Explicit</a:t>
            </a: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– </a:t>
            </a:r>
            <a:r>
              <a:rPr lang="en-GB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knowledge that can be readily expressed and recorded within Information Systems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chemeClr val="accent1"/>
                </a:solidFill>
              </a:rPr>
              <a:t>Tacit</a:t>
            </a: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– </a:t>
            </a:r>
            <a:r>
              <a:rPr lang="en-GB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Mainly intangible knowledge that is typically intuitive and not recorded since it is part of the human mind</a:t>
            </a:r>
            <a:r>
              <a:rPr lang="en-GB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</a:p>
        </p:txBody>
      </p:sp>
      <p:sp>
        <p:nvSpPr>
          <p:cNvPr id="27" name="Arrow: Striped Right 2">
            <a:extLst>
              <a:ext uri="{FF2B5EF4-FFF2-40B4-BE49-F238E27FC236}">
                <a16:creationId xmlns:a16="http://schemas.microsoft.com/office/drawing/2014/main" id="{2E813845-724D-FE49-A4F1-06F50C2FE92E}"/>
              </a:ext>
            </a:extLst>
          </p:cNvPr>
          <p:cNvSpPr/>
          <p:nvPr/>
        </p:nvSpPr>
        <p:spPr>
          <a:xfrm>
            <a:off x="436278" y="3558755"/>
            <a:ext cx="559472" cy="285575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7575354"/>
      </p:ext>
    </p:extLst>
  </p:cSld>
  <p:clrMapOvr>
    <a:masterClrMapping/>
  </p:clrMapOvr>
  <p:transition spd="med">
    <p:pull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134">
            <a:extLst>
              <a:ext uri="{FF2B5EF4-FFF2-40B4-BE49-F238E27FC236}">
                <a16:creationId xmlns:a16="http://schemas.microsoft.com/office/drawing/2014/main" id="{5F3FC718-FDE3-4EF7-921E-A5F374EAF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884" y="410068"/>
            <a:ext cx="3108626" cy="1444752"/>
          </a:xfrm>
        </p:spPr>
        <p:txBody>
          <a:bodyPr anchor="b">
            <a:normAutofit/>
          </a:bodyPr>
          <a:lstStyle/>
          <a:p>
            <a:r>
              <a:rPr lang="en-GB" sz="4800" b="1" dirty="0">
                <a:solidFill>
                  <a:srgbClr val="EBEBEB"/>
                </a:solidFill>
              </a:rPr>
              <a:t>A System</a:t>
            </a:r>
          </a:p>
        </p:txBody>
      </p:sp>
      <p:sp>
        <p:nvSpPr>
          <p:cNvPr id="1029" name="Freeform 11">
            <a:extLst>
              <a:ext uri="{FF2B5EF4-FFF2-40B4-BE49-F238E27FC236}">
                <a16:creationId xmlns:a16="http://schemas.microsoft.com/office/drawing/2014/main" id="{FAA0F719-3DC8-4F08-AD8F-5A845658C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D6AF63-15F0-419C-8066-07F80BB0A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2231" y="6359311"/>
            <a:ext cx="3489546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>
                    <a:alpha val="60000"/>
                  </a:srgbClr>
                </a:solidFill>
              </a:rPr>
              <a:t>www.andrewsai.com</a:t>
            </a:r>
          </a:p>
        </p:txBody>
      </p:sp>
      <p:sp useBgFill="1">
        <p:nvSpPr>
          <p:cNvPr id="1030" name="Freeform: Shape 138">
            <a:extLst>
              <a:ext uri="{FF2B5EF4-FFF2-40B4-BE49-F238E27FC236}">
                <a16:creationId xmlns:a16="http://schemas.microsoft.com/office/drawing/2014/main" id="{7DCB61BE-FA0F-4EFB-BE0E-268BAD8E3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031" name="Rectangle 140">
            <a:extLst>
              <a:ext uri="{FF2B5EF4-FFF2-40B4-BE49-F238E27FC236}">
                <a16:creationId xmlns:a16="http://schemas.microsoft.com/office/drawing/2014/main" id="{A4B31EAA-7423-46F7-9B90-4AB2B09C3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Image result for input process output">
            <a:extLst>
              <a:ext uri="{FF2B5EF4-FFF2-40B4-BE49-F238E27FC236}">
                <a16:creationId xmlns:a16="http://schemas.microsoft.com/office/drawing/2014/main" id="{9579ADF2-B415-420D-B98D-9ABA14ED3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451" y="2621386"/>
            <a:ext cx="6495847" cy="2224827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984068-C3CF-4A89-B4C0-C0B512E7FF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382930FA-F8A7-4F1C-B800-DB4F133CC553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C3D4E53-B89F-4A39-BB40-1B36E7A5E4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8154197"/>
              </p:ext>
            </p:extLst>
          </p:nvPr>
        </p:nvGraphicFramePr>
        <p:xfrm>
          <a:off x="820286" y="2533822"/>
          <a:ext cx="3108057" cy="2947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131403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ABE6F9A3-300E-47F5-B41C-C8C5E758D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1063417"/>
            <a:ext cx="3505495" cy="4675396"/>
          </a:xfrm>
        </p:spPr>
        <p:txBody>
          <a:bodyPr anchor="ctr">
            <a:normAutofit/>
          </a:bodyPr>
          <a:lstStyle/>
          <a:p>
            <a:r>
              <a:rPr lang="en-GB" sz="3600">
                <a:solidFill>
                  <a:srgbClr val="F2F2F2"/>
                </a:solidFill>
              </a:rPr>
              <a:t>Characteristics of Systems?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B4701B-39FE-43B8-86AA-D6B8789C2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0" name="Rounded Rectangle 9">
            <a:extLst>
              <a:ext uri="{FF2B5EF4-FFF2-40B4-BE49-F238E27FC236}">
                <a16:creationId xmlns:a16="http://schemas.microsoft.com/office/drawing/2014/main" id="{E9A7EF13-49FA-4355-971A-34B065F35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ln w="12700" cap="sq">
            <a:solidFill>
              <a:schemeClr val="bg1">
                <a:lumMod val="75000"/>
              </a:schemeClr>
            </a:solidFill>
            <a:miter lim="800000"/>
          </a:ln>
          <a:effectLst>
            <a:outerShdw blurRad="63500" dist="25400" dir="5400000" algn="tl" rotWithShape="0">
              <a:srgbClr val="000000">
                <a:alpha val="3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2CF3C3E-0F7B-4F0C-8EBD-BDD38E9C6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52908BF-9761-4B8C-BAFD-80B0F8538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83861" y="6355080"/>
            <a:ext cx="3859795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accent1"/>
                </a:solidFill>
              </a:rPr>
              <a:t>www.andrewsai.com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7589D5D-D188-4673-A875-65E26895D2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anchor="t">
            <a:normAutofit/>
          </a:bodyPr>
          <a:lstStyle/>
          <a:p>
            <a:pPr algn="r">
              <a:spcAft>
                <a:spcPts val="600"/>
              </a:spcAft>
            </a:pPr>
            <a:fld id="{50FE605D-A275-4BCF-9290-8552210B79C5}" type="datetime1">
              <a:rPr lang="en-GB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accent1"/>
              </a:solidFill>
            </a:endParaRPr>
          </a:p>
        </p:txBody>
      </p:sp>
      <p:graphicFrame>
        <p:nvGraphicFramePr>
          <p:cNvPr id="20" name="Content Placeholder 3">
            <a:extLst>
              <a:ext uri="{FF2B5EF4-FFF2-40B4-BE49-F238E27FC236}">
                <a16:creationId xmlns:a16="http://schemas.microsoft.com/office/drawing/2014/main" id="{07E9C74A-8500-45CF-BEEE-B526BCD47F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0163337"/>
              </p:ext>
            </p:extLst>
          </p:nvPr>
        </p:nvGraphicFramePr>
        <p:xfrm>
          <a:off x="5608638" y="863126"/>
          <a:ext cx="6184558" cy="4875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555840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97" name="Oval 96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9" name="Picture 98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03" name="Rectangle 102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Generic model of a system</a:t>
            </a:r>
          </a:p>
        </p:txBody>
      </p:sp>
      <p:sp>
        <p:nvSpPr>
          <p:cNvPr id="107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9" name="Freeform: Shape 108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52908BF-9761-4B8C-BAFD-80B0F8538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6277601" cy="304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www.andrewsai.com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5E310C-ED25-2148-BC79-1D5B531884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854" y="1077269"/>
            <a:ext cx="6270662" cy="4702996"/>
          </a:xfrm>
          <a:prstGeom prst="rect">
            <a:avLst/>
          </a:prstGeom>
          <a:effectLst/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7589D5D-D188-4673-A875-65E26895D2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spcAft>
                <a:spcPts val="600"/>
              </a:spcAft>
            </a:pPr>
            <a:fld id="{50FE605D-A275-4BCF-9290-8552210B79C5}" type="datetime1">
              <a:rPr lang="en-US">
                <a:solidFill>
                  <a:srgbClr val="FFFFFF">
                    <a:alpha val="60000"/>
                  </a:srgbClr>
                </a:solidFill>
              </a:rPr>
              <a:pPr algn="r" defTabSz="914400">
                <a:spcAft>
                  <a:spcPts val="600"/>
                </a:spcAft>
              </a:pPr>
              <a:t>3/10/19</a:t>
            </a:fld>
            <a:endParaRPr lang="en-US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06654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3" name="Oval 14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47" name="Picture 14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9" name="Rectangle 14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Modules of </a:t>
            </a:r>
            <a:r>
              <a:rPr lang="en-US" sz="2200" b="1" i="0" kern="12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a standard accounting system</a:t>
            </a:r>
            <a: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, plus additional </a:t>
            </a:r>
            <a:r>
              <a:rPr lang="en-US" sz="2200" b="1" i="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purchasing</a:t>
            </a:r>
            <a: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, </a:t>
            </a: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200" b="1" i="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sales order processing </a:t>
            </a:r>
            <a: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and </a:t>
            </a:r>
            <a:r>
              <a:rPr lang="en-US" sz="2200" b="1" i="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payroll modules</a:t>
            </a: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1200" b="0" i="1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Source: </a:t>
            </a:r>
            <a:r>
              <a:rPr lang="en-US" sz="1200" b="0" i="1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Bocij</a:t>
            </a:r>
            <a:r>
              <a:rPr lang="en-US" sz="1200" b="0" i="1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, Chaffey, et al.</a:t>
            </a:r>
          </a:p>
        </p:txBody>
      </p:sp>
      <p:sp>
        <p:nvSpPr>
          <p:cNvPr id="153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5" name="Freeform: Shape 154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52908BF-9761-4B8C-BAFD-80B0F8538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6277601" cy="304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www.andrewsai.com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3DF5A6-030A-E645-8F45-AAEEDEA7E9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854" y="1077269"/>
            <a:ext cx="6270662" cy="4702996"/>
          </a:xfrm>
          <a:prstGeom prst="rect">
            <a:avLst/>
          </a:prstGeom>
          <a:effectLst/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7589D5D-D188-4673-A875-65E26895D2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spcAft>
                <a:spcPts val="600"/>
              </a:spcAft>
            </a:pPr>
            <a:fld id="{50FE605D-A275-4BCF-9290-8552210B79C5}" type="datetime1">
              <a:rPr lang="en-US">
                <a:solidFill>
                  <a:srgbClr val="FFFFFF">
                    <a:alpha val="60000"/>
                  </a:srgbClr>
                </a:solidFill>
              </a:rPr>
              <a:pPr algn="r" defTabSz="914400">
                <a:spcAft>
                  <a:spcPts val="600"/>
                </a:spcAft>
              </a:pPr>
              <a:t>3/10/19</a:t>
            </a:fld>
            <a:endParaRPr lang="en-US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706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3" name="Oval 14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47" name="Picture 14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9" name="Rectangle 14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 Human Resource Management system</a:t>
            </a:r>
          </a:p>
        </p:txBody>
      </p:sp>
      <p:sp>
        <p:nvSpPr>
          <p:cNvPr id="153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5" name="Freeform: Shape 154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52908BF-9761-4B8C-BAFD-80B0F8538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6277601" cy="304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www.andrewsai.com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33A83D-203B-3F45-B0FE-069F988CBC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8115" y="647698"/>
            <a:ext cx="5562139" cy="5562139"/>
          </a:xfrm>
          <a:prstGeom prst="rect">
            <a:avLst/>
          </a:prstGeom>
          <a:effectLst/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7589D5D-D188-4673-A875-65E26895D2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spcAft>
                <a:spcPts val="600"/>
              </a:spcAft>
            </a:pPr>
            <a:fld id="{50FE605D-A275-4BCF-9290-8552210B79C5}" type="datetime1">
              <a:rPr lang="en-US">
                <a:solidFill>
                  <a:srgbClr val="FFFFFF">
                    <a:alpha val="60000"/>
                  </a:srgbClr>
                </a:solidFill>
              </a:rPr>
              <a:pPr algn="r" defTabSz="914400">
                <a:spcAft>
                  <a:spcPts val="600"/>
                </a:spcAft>
              </a:pPr>
              <a:t>3/10/19</a:t>
            </a:fld>
            <a:endParaRPr lang="en-US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9104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D9B8FD4-CDEB-4EB4-B4DE-C89E11938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5A2E3D1D-9E9F-4739-BA14-D4D7FA9FB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FFB365B-E9DC-4859-B8AB-CB83EEBE4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en-GB">
                <a:solidFill>
                  <a:schemeClr val="bg2"/>
                </a:solidFill>
              </a:rPr>
              <a:t>What is a Business Information System (BIS)?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ADAB9C8-EB37-4914-A699-C716FC8FE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D6D6A3-7765-4403-BC9E-3FE6742F18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072902" y="6355080"/>
            <a:ext cx="2103120" cy="304799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AAACBF68-676B-4931-986E-D525D7BCF0B1}" type="datetime1">
              <a:rPr lang="en-GB">
                <a:solidFill>
                  <a:schemeClr val="bg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bg1">
                  <a:alpha val="60000"/>
                </a:scheme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4313F-A59D-4F8D-9E8F-2454991C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6269434" cy="44708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b="1" dirty="0"/>
          </a:p>
          <a:p>
            <a:r>
              <a:rPr lang="en-GB" b="1" dirty="0"/>
              <a:t>Group of </a:t>
            </a:r>
            <a:r>
              <a:rPr lang="en-GB" b="1" u="sng" dirty="0">
                <a:solidFill>
                  <a:schemeClr val="accent1"/>
                </a:solidFill>
              </a:rPr>
              <a:t>interrelated components </a:t>
            </a:r>
            <a:r>
              <a:rPr lang="en-GB" b="1" dirty="0"/>
              <a:t>that </a:t>
            </a:r>
            <a:r>
              <a:rPr lang="en-GB" b="1" u="sng" dirty="0">
                <a:solidFill>
                  <a:schemeClr val="accent1"/>
                </a:solidFill>
              </a:rPr>
              <a:t>work collectively </a:t>
            </a:r>
            <a:r>
              <a:rPr lang="en-GB" b="1" dirty="0"/>
              <a:t>to carry out </a:t>
            </a:r>
            <a:r>
              <a:rPr lang="en-GB" b="1" u="sng" dirty="0">
                <a:solidFill>
                  <a:schemeClr val="accent1"/>
                </a:solidFill>
              </a:rPr>
              <a:t>input</a:t>
            </a:r>
            <a:r>
              <a:rPr lang="en-GB" b="1" dirty="0"/>
              <a:t>, </a:t>
            </a:r>
            <a:r>
              <a:rPr lang="en-GB" b="1" u="sng" dirty="0">
                <a:solidFill>
                  <a:schemeClr val="accent1"/>
                </a:solidFill>
              </a:rPr>
              <a:t>processing</a:t>
            </a:r>
            <a:r>
              <a:rPr lang="en-GB" b="1" dirty="0"/>
              <a:t>, </a:t>
            </a:r>
            <a:r>
              <a:rPr lang="en-GB" b="1" u="sng" dirty="0">
                <a:solidFill>
                  <a:schemeClr val="accent1"/>
                </a:solidFill>
              </a:rPr>
              <a:t>output</a:t>
            </a:r>
            <a:r>
              <a:rPr lang="en-GB" b="1" dirty="0"/>
              <a:t>, </a:t>
            </a:r>
            <a:r>
              <a:rPr lang="en-GB" b="1" u="sng" dirty="0">
                <a:solidFill>
                  <a:schemeClr val="accent1"/>
                </a:solidFill>
              </a:rPr>
              <a:t>storage</a:t>
            </a:r>
            <a:r>
              <a:rPr lang="en-GB" b="1" dirty="0"/>
              <a:t> and </a:t>
            </a:r>
            <a:r>
              <a:rPr lang="en-GB" b="1" u="sng" dirty="0">
                <a:solidFill>
                  <a:schemeClr val="accent1"/>
                </a:solidFill>
              </a:rPr>
              <a:t>control actions </a:t>
            </a:r>
            <a:r>
              <a:rPr lang="en-GB" b="1" dirty="0"/>
              <a:t>in order to </a:t>
            </a:r>
            <a:r>
              <a:rPr lang="en-GB" b="1" u="sng" dirty="0">
                <a:solidFill>
                  <a:schemeClr val="accent1"/>
                </a:solidFill>
              </a:rPr>
              <a:t>convert data into information products </a:t>
            </a:r>
            <a:r>
              <a:rPr lang="en-GB" b="1" dirty="0"/>
              <a:t>that can be used to support forecasting, planning, control, coordination, decision making and operational activities in a organisation</a:t>
            </a:r>
          </a:p>
          <a:p>
            <a:endParaRPr lang="en-GB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D2A5E-0459-4CFF-9BC2-8618DF171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91176" y="6355080"/>
            <a:ext cx="3987136" cy="3048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tx1">
                    <a:alpha val="60000"/>
                  </a:schemeClr>
                </a:solidFill>
              </a:rPr>
              <a:t>www.andrewsai.com</a:t>
            </a:r>
          </a:p>
        </p:txBody>
      </p:sp>
    </p:spTree>
    <p:extLst>
      <p:ext uri="{BB962C8B-B14F-4D97-AF65-F5344CB8AC3E}">
        <p14:creationId xmlns:p14="http://schemas.microsoft.com/office/powerpoint/2010/main" val="3903029878"/>
      </p:ext>
    </p:extLst>
  </p:cSld>
  <p:clrMapOvr>
    <a:masterClrMapping/>
  </p:clrMapOvr>
  <p:transition spd="med">
    <p:pull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33C366C-B026-4F3B-8722-9D9A19932E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5738E886-9903-455B-9070-849A8137D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EBEBEB"/>
                </a:solidFill>
              </a:rPr>
              <a:t>Main Categories of BIS (old school)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D400B69-2494-479E-8545-BBA72DFB4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8D39A6C1-9019-47C8-BA18-3E66D4321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E8AAC-8104-47B3-9A3D-5D988FC4A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3859795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tx1">
                    <a:alpha val="60000"/>
                  </a:schemeClr>
                </a:solidFill>
              </a:rPr>
              <a:t>www.andrewsai.com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4313F-A59D-4F8D-9E8F-2454991C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286" y="2548281"/>
            <a:ext cx="6588409" cy="3658689"/>
          </a:xfrm>
        </p:spPr>
        <p:txBody>
          <a:bodyPr>
            <a:normAutofit/>
          </a:bodyPr>
          <a:lstStyle/>
          <a:p>
            <a:r>
              <a:rPr lang="en-GB" sz="1700" b="1" dirty="0"/>
              <a:t>1. Operations Information Systems – </a:t>
            </a:r>
            <a:r>
              <a:rPr lang="en-GB" sz="1700" dirty="0"/>
              <a:t>are generally concerned with </a:t>
            </a:r>
          </a:p>
          <a:p>
            <a:pPr lvl="1"/>
            <a:r>
              <a:rPr lang="en-GB" sz="1700" b="1" dirty="0"/>
              <a:t>-process control, </a:t>
            </a:r>
          </a:p>
          <a:p>
            <a:pPr lvl="1"/>
            <a:r>
              <a:rPr lang="en-GB" sz="1700" b="1" dirty="0"/>
              <a:t>-transaction processing, </a:t>
            </a:r>
          </a:p>
          <a:p>
            <a:pPr lvl="1"/>
            <a:r>
              <a:rPr lang="en-GB" sz="1700" b="1" dirty="0"/>
              <a:t>-communications (internal and external) and</a:t>
            </a:r>
          </a:p>
          <a:p>
            <a:pPr lvl="1"/>
            <a:r>
              <a:rPr lang="en-GB" sz="1700" b="1" dirty="0"/>
              <a:t>-productivity</a:t>
            </a:r>
          </a:p>
          <a:p>
            <a:r>
              <a:rPr lang="en-GB" sz="1700" b="1" dirty="0"/>
              <a:t>2. Management Information Systems </a:t>
            </a:r>
            <a:r>
              <a:rPr lang="en-GB" sz="1700" dirty="0"/>
              <a:t>– provide feedback on organisational activities and help to support managerial decision making.</a:t>
            </a:r>
          </a:p>
          <a:p>
            <a:pPr marL="0" indent="0">
              <a:buNone/>
            </a:pPr>
            <a:r>
              <a:rPr lang="en-GB" sz="1700" b="1" i="1" dirty="0"/>
              <a:t>    Examples of computer-based information systems</a:t>
            </a:r>
          </a:p>
          <a:p>
            <a:endParaRPr lang="en-GB" sz="17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03D24-9192-405A-B37A-F7C393CE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EA636111-D0F2-45A9-A6D2-A6E3F4C49F24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1CEB63F-8FCC-45C7-8CE6-A1399E8767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000431"/>
              </p:ext>
            </p:extLst>
          </p:nvPr>
        </p:nvGraphicFramePr>
        <p:xfrm>
          <a:off x="653484" y="2631360"/>
          <a:ext cx="3981200" cy="34958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875766">
                  <a:extLst>
                    <a:ext uri="{9D8B030D-6E8A-4147-A177-3AD203B41FA5}">
                      <a16:colId xmlns:a16="http://schemas.microsoft.com/office/drawing/2014/main" val="758228912"/>
                    </a:ext>
                  </a:extLst>
                </a:gridCol>
                <a:gridCol w="2105434">
                  <a:extLst>
                    <a:ext uri="{9D8B030D-6E8A-4147-A177-3AD203B41FA5}">
                      <a16:colId xmlns:a16="http://schemas.microsoft.com/office/drawing/2014/main" val="2732198140"/>
                    </a:ext>
                  </a:extLst>
                </a:gridCol>
              </a:tblGrid>
              <a:tr h="942476">
                <a:tc>
                  <a:txBody>
                    <a:bodyPr/>
                    <a:lstStyle/>
                    <a:p>
                      <a:r>
                        <a:rPr lang="en-GB" sz="1800"/>
                        <a:t>Operations Information Systems</a:t>
                      </a:r>
                    </a:p>
                  </a:txBody>
                  <a:tcPr marL="90446" marR="90446" marT="45223" marB="45223"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Management Information Systems</a:t>
                      </a:r>
                    </a:p>
                  </a:txBody>
                  <a:tcPr marL="90446" marR="90446" marT="45223" marB="45223"/>
                </a:tc>
                <a:extLst>
                  <a:ext uri="{0D108BD9-81ED-4DB2-BD59-A6C34878D82A}">
                    <a16:rowId xmlns:a16="http://schemas.microsoft.com/office/drawing/2014/main" val="3440353399"/>
                  </a:ext>
                </a:extLst>
              </a:tr>
              <a:tr h="942476">
                <a:tc>
                  <a:txBody>
                    <a:bodyPr/>
                    <a:lstStyle/>
                    <a:p>
                      <a:r>
                        <a:rPr lang="en-GB" sz="1800"/>
                        <a:t>Transaction processing systems</a:t>
                      </a:r>
                    </a:p>
                  </a:txBody>
                  <a:tcPr marL="90446" marR="90446" marT="45223" marB="45223"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Decision support systems</a:t>
                      </a:r>
                    </a:p>
                  </a:txBody>
                  <a:tcPr marL="90446" marR="90446" marT="45223" marB="45223"/>
                </a:tc>
                <a:extLst>
                  <a:ext uri="{0D108BD9-81ED-4DB2-BD59-A6C34878D82A}">
                    <a16:rowId xmlns:a16="http://schemas.microsoft.com/office/drawing/2014/main" val="2599358436"/>
                  </a:ext>
                </a:extLst>
              </a:tr>
              <a:tr h="668432">
                <a:tc>
                  <a:txBody>
                    <a:bodyPr/>
                    <a:lstStyle/>
                    <a:p>
                      <a:r>
                        <a:rPr lang="en-GB" sz="1800"/>
                        <a:t>Process control systems</a:t>
                      </a:r>
                    </a:p>
                  </a:txBody>
                  <a:tcPr marL="90446" marR="90446" marT="45223" marB="45223"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Information reporting systems</a:t>
                      </a:r>
                    </a:p>
                  </a:txBody>
                  <a:tcPr marL="90446" marR="90446" marT="45223" marB="45223"/>
                </a:tc>
                <a:extLst>
                  <a:ext uri="{0D108BD9-81ED-4DB2-BD59-A6C34878D82A}">
                    <a16:rowId xmlns:a16="http://schemas.microsoft.com/office/drawing/2014/main" val="2029153465"/>
                  </a:ext>
                </a:extLst>
              </a:tr>
              <a:tr h="942476">
                <a:tc>
                  <a:txBody>
                    <a:bodyPr/>
                    <a:lstStyle/>
                    <a:p>
                      <a:r>
                        <a:rPr lang="en-GB" sz="1800"/>
                        <a:t>Office automation systems</a:t>
                      </a:r>
                    </a:p>
                  </a:txBody>
                  <a:tcPr marL="90446" marR="90446" marT="45223" marB="45223"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Executive information systems</a:t>
                      </a:r>
                    </a:p>
                  </a:txBody>
                  <a:tcPr marL="90446" marR="90446" marT="45223" marB="45223"/>
                </a:tc>
                <a:extLst>
                  <a:ext uri="{0D108BD9-81ED-4DB2-BD59-A6C34878D82A}">
                    <a16:rowId xmlns:a16="http://schemas.microsoft.com/office/drawing/2014/main" val="925815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29597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AE9E645-F135-4655-B393-501057FF2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A831-A986-407D-9AE0-E0AC66110904}" type="datetime1">
              <a:rPr lang="en-GB" smtClean="0"/>
              <a:t>10/03/2019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40D88B9-8A3F-4D0E-95F3-AE701E2DA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  <a:endParaRPr lang="en-GB" dirty="0"/>
          </a:p>
        </p:txBody>
      </p:sp>
      <p:sp>
        <p:nvSpPr>
          <p:cNvPr id="11" name="Shape 56">
            <a:extLst>
              <a:ext uri="{FF2B5EF4-FFF2-40B4-BE49-F238E27FC236}">
                <a16:creationId xmlns:a16="http://schemas.microsoft.com/office/drawing/2014/main" id="{192A3148-8193-BA45-B5B0-B853E494C0C6}"/>
              </a:ext>
            </a:extLst>
          </p:cNvPr>
          <p:cNvSpPr txBox="1">
            <a:spLocks/>
          </p:cNvSpPr>
          <p:nvPr/>
        </p:nvSpPr>
        <p:spPr>
          <a:xfrm>
            <a:off x="631237" y="-224425"/>
            <a:ext cx="9292869" cy="11887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841247" rtl="0" eaLnBrk="1" latinLnBrk="0" hangingPunct="1">
              <a:spcBef>
                <a:spcPct val="0"/>
              </a:spcBef>
              <a:buNone/>
              <a:defRPr sz="3680" b="1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 sz="1800" b="0">
                <a:solidFill>
                  <a:srgbClr val="000000"/>
                </a:solidFill>
              </a:defRPr>
            </a:pPr>
            <a:r>
              <a:rPr lang="en-GB" sz="4800" b="0" dirty="0">
                <a:solidFill>
                  <a:srgbClr val="454C57"/>
                </a:solidFill>
              </a:rPr>
              <a:t>Brief Profile and Introduction</a:t>
            </a:r>
          </a:p>
        </p:txBody>
      </p:sp>
      <p:sp>
        <p:nvSpPr>
          <p:cNvPr id="12" name="Shape 58">
            <a:extLst>
              <a:ext uri="{FF2B5EF4-FFF2-40B4-BE49-F238E27FC236}">
                <a16:creationId xmlns:a16="http://schemas.microsoft.com/office/drawing/2014/main" id="{F9720315-61E0-E241-8218-B0BFACB34580}"/>
              </a:ext>
            </a:extLst>
          </p:cNvPr>
          <p:cNvSpPr txBox="1">
            <a:spLocks/>
          </p:cNvSpPr>
          <p:nvPr/>
        </p:nvSpPr>
        <p:spPr>
          <a:xfrm>
            <a:off x="172414" y="2367233"/>
            <a:ext cx="5923586" cy="249354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defTabSz="905255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endParaRPr lang="sv-SE" sz="1800" dirty="0">
              <a:solidFill>
                <a:srgbClr val="002060"/>
              </a:solidFill>
            </a:endParaRPr>
          </a:p>
          <a:p>
            <a:pPr defTabSz="905255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lang="sv-SE" sz="1500" dirty="0">
                <a:solidFill>
                  <a:srgbClr val="002060"/>
                </a:solidFill>
              </a:rPr>
              <a:t>PhD (Management Science) </a:t>
            </a:r>
            <a:r>
              <a:rPr lang="sv-SE" sz="1500" dirty="0" err="1">
                <a:solidFill>
                  <a:srgbClr val="002060"/>
                </a:solidFill>
              </a:rPr>
              <a:t>candidate</a:t>
            </a:r>
            <a:endParaRPr lang="sv-SE" sz="1500" dirty="0">
              <a:solidFill>
                <a:srgbClr val="002060"/>
              </a:solidFill>
            </a:endParaRPr>
          </a:p>
          <a:p>
            <a:pPr defTabSz="905255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endParaRPr lang="sv-SE" sz="1500" dirty="0">
              <a:solidFill>
                <a:srgbClr val="002060"/>
              </a:solidFill>
              <a:hlinkClick r:id="rId2"/>
            </a:endParaRPr>
          </a:p>
          <a:p>
            <a:pPr defTabSz="905255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lang="sv-SE" sz="1500" dirty="0" err="1">
                <a:solidFill>
                  <a:srgbClr val="002060"/>
                </a:solidFill>
                <a:hlinkClick r:id="rId2"/>
              </a:rPr>
              <a:t>Chartered</a:t>
            </a:r>
            <a:r>
              <a:rPr lang="sv-SE" sz="1500" dirty="0">
                <a:solidFill>
                  <a:srgbClr val="002060"/>
                </a:solidFill>
                <a:hlinkClick r:id="rId2"/>
              </a:rPr>
              <a:t> </a:t>
            </a:r>
            <a:r>
              <a:rPr lang="sv-SE" sz="1500" dirty="0" err="1">
                <a:solidFill>
                  <a:srgbClr val="002060"/>
                </a:solidFill>
                <a:hlinkClick r:id="rId2"/>
              </a:rPr>
              <a:t>Institute</a:t>
            </a:r>
            <a:r>
              <a:rPr lang="sv-SE" sz="1500" dirty="0">
                <a:solidFill>
                  <a:srgbClr val="002060"/>
                </a:solidFill>
                <a:hlinkClick r:id="rId2"/>
              </a:rPr>
              <a:t> </a:t>
            </a:r>
            <a:r>
              <a:rPr lang="sv-SE" sz="1500" dirty="0" err="1">
                <a:solidFill>
                  <a:srgbClr val="002060"/>
                </a:solidFill>
                <a:hlinkClick r:id="rId2"/>
              </a:rPr>
              <a:t>of</a:t>
            </a:r>
            <a:r>
              <a:rPr lang="sv-SE" sz="1500" dirty="0">
                <a:solidFill>
                  <a:srgbClr val="002060"/>
                </a:solidFill>
                <a:hlinkClick r:id="rId2"/>
              </a:rPr>
              <a:t> Management </a:t>
            </a:r>
            <a:r>
              <a:rPr lang="sv-SE" sz="1500" dirty="0" err="1">
                <a:solidFill>
                  <a:srgbClr val="002060"/>
                </a:solidFill>
                <a:hlinkClick r:id="rId2"/>
              </a:rPr>
              <a:t>Accountants</a:t>
            </a:r>
            <a:r>
              <a:rPr lang="sv-SE" sz="1500" dirty="0">
                <a:solidFill>
                  <a:srgbClr val="002060"/>
                </a:solidFill>
                <a:hlinkClick r:id="rId2"/>
              </a:rPr>
              <a:t> (UK)</a:t>
            </a:r>
            <a:endParaRPr lang="sv-SE" sz="15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None/>
              <a:defRPr sz="1800">
                <a:solidFill>
                  <a:srgbClr val="000000"/>
                </a:solidFill>
              </a:defRPr>
            </a:pPr>
            <a:r>
              <a:rPr lang="sv-SE" sz="1500" dirty="0">
                <a:solidFill>
                  <a:srgbClr val="002060"/>
                </a:solidFill>
              </a:rPr>
              <a:t>       *CIMA </a:t>
            </a:r>
            <a:r>
              <a:rPr lang="sv-SE" sz="1500" dirty="0" err="1">
                <a:solidFill>
                  <a:srgbClr val="002060"/>
                </a:solidFill>
              </a:rPr>
              <a:t>Advanced</a:t>
            </a:r>
            <a:r>
              <a:rPr lang="sv-SE" sz="1500" dirty="0">
                <a:solidFill>
                  <a:srgbClr val="002060"/>
                </a:solidFill>
              </a:rPr>
              <a:t> </a:t>
            </a:r>
            <a:r>
              <a:rPr lang="sv-SE" sz="1500" dirty="0" err="1">
                <a:solidFill>
                  <a:srgbClr val="002060"/>
                </a:solidFill>
              </a:rPr>
              <a:t>Diploma</a:t>
            </a:r>
            <a:r>
              <a:rPr lang="sv-SE" sz="1500" dirty="0">
                <a:solidFill>
                  <a:srgbClr val="002060"/>
                </a:solidFill>
              </a:rPr>
              <a:t> in Management </a:t>
            </a:r>
            <a:r>
              <a:rPr lang="sv-SE" sz="1500" dirty="0" err="1">
                <a:solidFill>
                  <a:srgbClr val="002060"/>
                </a:solidFill>
              </a:rPr>
              <a:t>Accounting</a:t>
            </a:r>
            <a:endParaRPr lang="sv-SE" sz="15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None/>
              <a:defRPr sz="1800">
                <a:solidFill>
                  <a:srgbClr val="000000"/>
                </a:solidFill>
              </a:defRPr>
            </a:pPr>
            <a:endParaRPr lang="sv-SE" sz="1500" dirty="0">
              <a:solidFill>
                <a:srgbClr val="002060"/>
              </a:solidFill>
            </a:endParaRPr>
          </a:p>
          <a:p>
            <a:pPr defTabSz="905255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lang="sv-SE" sz="1500" dirty="0">
                <a:solidFill>
                  <a:srgbClr val="002060"/>
                </a:solidFill>
              </a:rPr>
              <a:t>Masters (Information Systems Management)</a:t>
            </a:r>
          </a:p>
          <a:p>
            <a:pPr defTabSz="905255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lang="sv-SE" sz="1500" dirty="0">
                <a:solidFill>
                  <a:srgbClr val="002060"/>
                </a:solidFill>
              </a:rPr>
              <a:t>Bachelors (Human Resources Management)</a:t>
            </a:r>
          </a:p>
          <a:p>
            <a:pPr defTabSz="905255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lang="sv-SE" sz="1500" dirty="0" err="1">
                <a:solidFill>
                  <a:srgbClr val="002060"/>
                </a:solidFill>
              </a:rPr>
              <a:t>Certification</a:t>
            </a:r>
            <a:r>
              <a:rPr lang="sv-SE" sz="1500" dirty="0">
                <a:solidFill>
                  <a:srgbClr val="002060"/>
                </a:solidFill>
              </a:rPr>
              <a:t>: A+[Windows]; N+[</a:t>
            </a:r>
            <a:r>
              <a:rPr lang="sv-SE" sz="1500" dirty="0" err="1">
                <a:solidFill>
                  <a:srgbClr val="002060"/>
                </a:solidFill>
              </a:rPr>
              <a:t>Networks</a:t>
            </a:r>
            <a:r>
              <a:rPr lang="sv-SE" sz="1500" dirty="0">
                <a:solidFill>
                  <a:srgbClr val="002060"/>
                </a:solidFill>
              </a:rPr>
              <a:t> and </a:t>
            </a:r>
            <a:r>
              <a:rPr lang="sv-SE" sz="1500" dirty="0" err="1">
                <a:solidFill>
                  <a:srgbClr val="002060"/>
                </a:solidFill>
              </a:rPr>
              <a:t>Configurations</a:t>
            </a:r>
            <a:r>
              <a:rPr lang="sv-SE" sz="1500" dirty="0">
                <a:solidFill>
                  <a:srgbClr val="002060"/>
                </a:solidFill>
              </a:rPr>
              <a:t>]</a:t>
            </a:r>
          </a:p>
          <a:p>
            <a:pPr defTabSz="905255">
              <a:spcBef>
                <a:spcPts val="0"/>
              </a:spcBef>
              <a:buFont typeface="Wingdings" panose="05000000000000000000" pitchFamily="2" charset="2"/>
              <a:buChar char="Ø"/>
              <a:defRPr sz="1800">
                <a:solidFill>
                  <a:srgbClr val="000000"/>
                </a:solidFill>
              </a:defRPr>
            </a:pPr>
            <a:endParaRPr lang="sv-SE" sz="18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Wingdings 3" charset="2"/>
              <a:buNone/>
              <a:defRPr sz="1800">
                <a:solidFill>
                  <a:srgbClr val="000000"/>
                </a:solidFill>
              </a:defRPr>
            </a:pPr>
            <a:endParaRPr lang="sv-SE" sz="18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Wingdings 3" charset="2"/>
              <a:buNone/>
              <a:defRPr sz="1800">
                <a:solidFill>
                  <a:srgbClr val="000000"/>
                </a:solidFill>
              </a:defRPr>
            </a:pPr>
            <a:r>
              <a:rPr lang="sv-SE" sz="1800" dirty="0">
                <a:solidFill>
                  <a:srgbClr val="002060"/>
                </a:solidFill>
              </a:rPr>
              <a:t> </a:t>
            </a:r>
          </a:p>
          <a:p>
            <a:pPr marL="0" indent="0" defTabSz="905255">
              <a:spcBef>
                <a:spcPts val="0"/>
              </a:spcBef>
              <a:buFont typeface="Wingdings 3" charset="2"/>
              <a:buNone/>
              <a:defRPr sz="1800">
                <a:solidFill>
                  <a:srgbClr val="000000"/>
                </a:solidFill>
              </a:defRPr>
            </a:pPr>
            <a:endParaRPr lang="sv-SE" sz="1800" b="1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Wingdings 3" charset="2"/>
              <a:buNone/>
              <a:defRPr sz="1800">
                <a:solidFill>
                  <a:srgbClr val="000000"/>
                </a:solidFill>
              </a:defRPr>
            </a:pPr>
            <a:endParaRPr lang="sv-SE" sz="1800" dirty="0">
              <a:solidFill>
                <a:srgbClr val="002060"/>
              </a:solidFill>
            </a:endParaRPr>
          </a:p>
        </p:txBody>
      </p:sp>
      <p:sp>
        <p:nvSpPr>
          <p:cNvPr id="13" name="Shape 58">
            <a:extLst>
              <a:ext uri="{FF2B5EF4-FFF2-40B4-BE49-F238E27FC236}">
                <a16:creationId xmlns:a16="http://schemas.microsoft.com/office/drawing/2014/main" id="{E5269872-F3BB-2E4B-8EB8-E28D26FC5171}"/>
              </a:ext>
            </a:extLst>
          </p:cNvPr>
          <p:cNvSpPr txBox="1">
            <a:spLocks/>
          </p:cNvSpPr>
          <p:nvPr/>
        </p:nvSpPr>
        <p:spPr>
          <a:xfrm>
            <a:off x="664176" y="786526"/>
            <a:ext cx="5923586" cy="9262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05255">
              <a:defRPr sz="1800">
                <a:solidFill>
                  <a:srgbClr val="000000"/>
                </a:solidFill>
              </a:defRPr>
            </a:pPr>
            <a:endParaRPr lang="en-GB" sz="2376" dirty="0">
              <a:solidFill>
                <a:srgbClr val="002060"/>
              </a:solidFill>
            </a:endParaRPr>
          </a:p>
          <a:p>
            <a:pPr defTabSz="905255">
              <a:defRPr sz="1800">
                <a:solidFill>
                  <a:srgbClr val="000000"/>
                </a:solidFill>
              </a:defRPr>
            </a:pPr>
            <a:r>
              <a:rPr lang="en-GB" sz="2800" b="1" dirty="0">
                <a:solidFill>
                  <a:srgbClr val="002060"/>
                </a:solidFill>
              </a:rPr>
              <a:t>Andrew Adjah Sai</a:t>
            </a:r>
            <a:r>
              <a:rPr lang="en-GB" sz="2000" b="1" dirty="0">
                <a:solidFill>
                  <a:srgbClr val="002060"/>
                </a:solidFill>
              </a:rPr>
              <a:t>, </a:t>
            </a:r>
            <a:r>
              <a:rPr lang="en-GB" sz="2000" dirty="0">
                <a:solidFill>
                  <a:srgbClr val="002060"/>
                </a:solidFill>
              </a:rPr>
              <a:t>CIMA Adv. Dip. MA                     </a:t>
            </a:r>
          </a:p>
          <a:p>
            <a:pPr defTabSz="905255">
              <a:defRPr sz="1800">
                <a:solidFill>
                  <a:srgbClr val="000000"/>
                </a:solidFill>
              </a:defRPr>
            </a:pPr>
            <a:endParaRPr lang="en-GB" sz="2376" dirty="0">
              <a:solidFill>
                <a:srgbClr val="002060"/>
              </a:solidFill>
            </a:endParaRPr>
          </a:p>
        </p:txBody>
      </p:sp>
      <p:sp>
        <p:nvSpPr>
          <p:cNvPr id="14" name="Shape 58">
            <a:extLst>
              <a:ext uri="{FF2B5EF4-FFF2-40B4-BE49-F238E27FC236}">
                <a16:creationId xmlns:a16="http://schemas.microsoft.com/office/drawing/2014/main" id="{53634CFF-E569-3B4E-985E-119B3393CF89}"/>
              </a:ext>
            </a:extLst>
          </p:cNvPr>
          <p:cNvSpPr txBox="1">
            <a:spLocks/>
          </p:cNvSpPr>
          <p:nvPr/>
        </p:nvSpPr>
        <p:spPr>
          <a:xfrm>
            <a:off x="6095023" y="1833366"/>
            <a:ext cx="3344509" cy="106773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r>
              <a:rPr lang="sv-SE" sz="2376" b="1" u="sng" dirty="0">
                <a:solidFill>
                  <a:srgbClr val="002060"/>
                </a:solidFill>
              </a:rPr>
              <a:t>Work Experience</a:t>
            </a:r>
            <a:endParaRPr lang="et-EE" sz="2376" b="1" u="sng" dirty="0">
              <a:solidFill>
                <a:srgbClr val="002060"/>
              </a:solidFill>
            </a:endParaRPr>
          </a:p>
          <a:p>
            <a:pPr defTabSz="905255">
              <a:spcBef>
                <a:spcPts val="0"/>
              </a:spcBef>
              <a:buFont typeface="Wingdings" panose="05000000000000000000" pitchFamily="2" charset="2"/>
              <a:buChar char="Ø"/>
              <a:defRPr sz="1800">
                <a:solidFill>
                  <a:srgbClr val="000000"/>
                </a:solidFill>
              </a:defRPr>
            </a:pPr>
            <a:endParaRPr lang="et-EE" sz="18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t-EE" sz="18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r>
              <a:rPr lang="et-EE" sz="1800" dirty="0">
                <a:solidFill>
                  <a:srgbClr val="002060"/>
                </a:solidFill>
              </a:rPr>
              <a:t> </a:t>
            </a:r>
            <a:endParaRPr lang="et-EE" sz="1800" b="1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t-EE" sz="18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t-EE" sz="1800" b="1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t-EE" sz="1800" dirty="0">
              <a:solidFill>
                <a:srgbClr val="002060"/>
              </a:solidFill>
            </a:endParaRPr>
          </a:p>
        </p:txBody>
      </p:sp>
      <p:sp>
        <p:nvSpPr>
          <p:cNvPr id="15" name="Shape 58">
            <a:extLst>
              <a:ext uri="{FF2B5EF4-FFF2-40B4-BE49-F238E27FC236}">
                <a16:creationId xmlns:a16="http://schemas.microsoft.com/office/drawing/2014/main" id="{824687DD-8644-5746-9745-4820A8174BB0}"/>
              </a:ext>
            </a:extLst>
          </p:cNvPr>
          <p:cNvSpPr txBox="1">
            <a:spLocks/>
          </p:cNvSpPr>
          <p:nvPr/>
        </p:nvSpPr>
        <p:spPr>
          <a:xfrm>
            <a:off x="595639" y="1946866"/>
            <a:ext cx="3344509" cy="106773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r>
              <a:rPr lang="sv-SE" sz="2376" b="1" u="sng" dirty="0">
                <a:solidFill>
                  <a:srgbClr val="002060"/>
                </a:solidFill>
              </a:rPr>
              <a:t>Education</a:t>
            </a:r>
            <a:endParaRPr lang="et-EE" sz="2376" b="1" u="sng" dirty="0">
              <a:solidFill>
                <a:srgbClr val="002060"/>
              </a:solidFill>
            </a:endParaRPr>
          </a:p>
          <a:p>
            <a:pPr defTabSz="905255">
              <a:spcBef>
                <a:spcPts val="0"/>
              </a:spcBef>
              <a:buFont typeface="Wingdings" panose="05000000000000000000" pitchFamily="2" charset="2"/>
              <a:buChar char="Ø"/>
              <a:defRPr sz="1800">
                <a:solidFill>
                  <a:srgbClr val="000000"/>
                </a:solidFill>
              </a:defRPr>
            </a:pPr>
            <a:endParaRPr lang="et-EE" sz="18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t-EE" sz="18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sv-SE" sz="18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r>
              <a:rPr lang="et-EE" sz="1800" dirty="0">
                <a:solidFill>
                  <a:srgbClr val="002060"/>
                </a:solidFill>
              </a:rPr>
              <a:t> </a:t>
            </a:r>
            <a:endParaRPr lang="et-EE" sz="1800" b="1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t-EE" sz="18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t-EE" sz="1800" b="1" dirty="0">
              <a:solidFill>
                <a:srgbClr val="002060"/>
              </a:solidFill>
            </a:endParaRPr>
          </a:p>
        </p:txBody>
      </p:sp>
      <p:sp>
        <p:nvSpPr>
          <p:cNvPr id="16" name="Shape 58">
            <a:extLst>
              <a:ext uri="{FF2B5EF4-FFF2-40B4-BE49-F238E27FC236}">
                <a16:creationId xmlns:a16="http://schemas.microsoft.com/office/drawing/2014/main" id="{C8E9DE8C-A8EB-5F48-ACC5-7FE82A72F417}"/>
              </a:ext>
            </a:extLst>
          </p:cNvPr>
          <p:cNvSpPr txBox="1">
            <a:spLocks/>
          </p:cNvSpPr>
          <p:nvPr/>
        </p:nvSpPr>
        <p:spPr>
          <a:xfrm>
            <a:off x="5984236" y="2364231"/>
            <a:ext cx="5184387" cy="3431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n-US" sz="1800" dirty="0">
              <a:solidFill>
                <a:srgbClr val="002060"/>
              </a:solidFill>
            </a:endParaRPr>
          </a:p>
          <a:p>
            <a:pPr defTabSz="905255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r>
              <a:rPr lang="en-US" sz="1800" b="1" dirty="0">
                <a:solidFill>
                  <a:srgbClr val="002060"/>
                </a:solidFill>
              </a:rPr>
              <a:t>Visiting Lecturer, IT for Business &amp; </a:t>
            </a:r>
            <a:r>
              <a:rPr lang="en-US" sz="1800" b="1" dirty="0" err="1">
                <a:solidFill>
                  <a:srgbClr val="002060"/>
                </a:solidFill>
              </a:rPr>
              <a:t>Mgt</a:t>
            </a:r>
            <a:r>
              <a:rPr lang="en-US" sz="1800" b="1" dirty="0">
                <a:solidFill>
                  <a:srgbClr val="002060"/>
                </a:solidFill>
              </a:rPr>
              <a:t>, EBS</a:t>
            </a:r>
          </a:p>
          <a:p>
            <a:pPr defTabSz="905255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r>
              <a:rPr lang="en-US" sz="1800" dirty="0">
                <a:solidFill>
                  <a:srgbClr val="002060"/>
                </a:solidFill>
              </a:rPr>
              <a:t>Lecturer/Module Lead [EBS MBA in Digital Society program]- Tallinn &amp; Helsinki</a:t>
            </a:r>
          </a:p>
          <a:p>
            <a:pPr defTabSz="905255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r>
              <a:rPr lang="en-US" sz="1800" dirty="0">
                <a:solidFill>
                  <a:srgbClr val="002060"/>
                </a:solidFill>
              </a:rPr>
              <a:t>Visiting Lecturer [TUT(</a:t>
            </a:r>
            <a:r>
              <a:rPr lang="en-US" sz="1800" dirty="0" err="1">
                <a:solidFill>
                  <a:srgbClr val="002060"/>
                </a:solidFill>
              </a:rPr>
              <a:t>TalTech</a:t>
            </a:r>
            <a:r>
              <a:rPr lang="en-US" sz="1800" dirty="0">
                <a:solidFill>
                  <a:srgbClr val="002060"/>
                </a:solidFill>
              </a:rPr>
              <a:t>), Euro academy, Mainor]</a:t>
            </a:r>
          </a:p>
          <a:p>
            <a:pPr defTabSz="905255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endParaRPr lang="en-US" sz="1800" dirty="0">
              <a:solidFill>
                <a:srgbClr val="002060"/>
              </a:solidFill>
            </a:endParaRPr>
          </a:p>
          <a:p>
            <a:pPr defTabSz="905255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r>
              <a:rPr lang="en-US" sz="1800" b="1" dirty="0">
                <a:solidFill>
                  <a:srgbClr val="002060"/>
                </a:solidFill>
              </a:rPr>
              <a:t>Product Operations Analyst, Twilio</a:t>
            </a:r>
          </a:p>
          <a:p>
            <a:pPr defTabSz="905255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r>
              <a:rPr lang="en-US" sz="1800" dirty="0">
                <a:solidFill>
                  <a:srgbClr val="002060"/>
                </a:solidFill>
              </a:rPr>
              <a:t>Operations Analyst, Microsoft</a:t>
            </a:r>
          </a:p>
          <a:p>
            <a:pPr defTabSz="905255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r>
              <a:rPr lang="en-US" sz="1800" dirty="0">
                <a:solidFill>
                  <a:srgbClr val="002060"/>
                </a:solidFill>
              </a:rPr>
              <a:t>Senior Auditor, National Audit Office of Ghana</a:t>
            </a:r>
          </a:p>
          <a:p>
            <a:pPr defTabSz="905255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r>
              <a:rPr lang="en-US" sz="1800" dirty="0">
                <a:solidFill>
                  <a:srgbClr val="002060"/>
                </a:solidFill>
              </a:rPr>
              <a:t>Project Manager, FedEx</a:t>
            </a:r>
          </a:p>
          <a:p>
            <a:pPr defTabSz="905255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r>
              <a:rPr lang="en-US" sz="1800" dirty="0">
                <a:solidFill>
                  <a:srgbClr val="002060"/>
                </a:solidFill>
              </a:rPr>
              <a:t>Project Coordinator, AGRIBIZ Ghana</a:t>
            </a:r>
            <a:endParaRPr lang="et-EE" sz="1800" dirty="0">
              <a:solidFill>
                <a:srgbClr val="002060"/>
              </a:solidFill>
            </a:endParaRPr>
          </a:p>
          <a:p>
            <a:pPr defTabSz="905255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r>
              <a:rPr lang="et-EE" sz="1800" dirty="0">
                <a:solidFill>
                  <a:srgbClr val="002060"/>
                </a:solidFill>
              </a:rPr>
              <a:t>Junior Internal Auditor, PMMC Ghana</a:t>
            </a:r>
            <a:endParaRPr lang="en-US" sz="1800" dirty="0">
              <a:solidFill>
                <a:srgbClr val="002060"/>
              </a:solidFill>
            </a:endParaRPr>
          </a:p>
          <a:p>
            <a:pPr defTabSz="905255"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endParaRPr lang="en-US" sz="1800" dirty="0">
              <a:solidFill>
                <a:srgbClr val="002060"/>
              </a:solidFill>
            </a:endParaRPr>
          </a:p>
          <a:p>
            <a:pPr defTabSz="905255">
              <a:spcBef>
                <a:spcPts val="0"/>
              </a:spcBef>
              <a:buFont typeface="Wingdings" panose="05000000000000000000" pitchFamily="2" charset="2"/>
              <a:buChar char="ü"/>
              <a:defRPr sz="1800">
                <a:solidFill>
                  <a:srgbClr val="000000"/>
                </a:solidFill>
              </a:defRPr>
            </a:pPr>
            <a:endParaRPr lang="en-US" sz="1800" dirty="0">
              <a:solidFill>
                <a:srgbClr val="002060"/>
              </a:solidFill>
            </a:endParaRPr>
          </a:p>
          <a:p>
            <a:pPr defTabSz="905255">
              <a:spcBef>
                <a:spcPts val="0"/>
              </a:spcBef>
              <a:buFont typeface="Wingdings" panose="05000000000000000000" pitchFamily="2" charset="2"/>
              <a:buChar char="Ø"/>
              <a:defRPr sz="1800">
                <a:solidFill>
                  <a:srgbClr val="000000"/>
                </a:solidFill>
              </a:defRPr>
            </a:pPr>
            <a:endParaRPr lang="en-US" sz="18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n-US" sz="1800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r>
              <a:rPr lang="en-US" sz="1800" dirty="0">
                <a:solidFill>
                  <a:srgbClr val="002060"/>
                </a:solidFill>
              </a:rPr>
              <a:t> </a:t>
            </a: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n-US" sz="1800" b="1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n-US" sz="1800" dirty="0">
              <a:solidFill>
                <a:srgbClr val="002060"/>
              </a:solidFill>
            </a:endParaRPr>
          </a:p>
        </p:txBody>
      </p:sp>
      <p:sp>
        <p:nvSpPr>
          <p:cNvPr id="17" name="Shape 58">
            <a:extLst>
              <a:ext uri="{FF2B5EF4-FFF2-40B4-BE49-F238E27FC236}">
                <a16:creationId xmlns:a16="http://schemas.microsoft.com/office/drawing/2014/main" id="{7C84CF16-174F-B344-B5CE-4B3C1615B2A4}"/>
              </a:ext>
            </a:extLst>
          </p:cNvPr>
          <p:cNvSpPr txBox="1">
            <a:spLocks/>
          </p:cNvSpPr>
          <p:nvPr/>
        </p:nvSpPr>
        <p:spPr>
          <a:xfrm>
            <a:off x="762880" y="5686860"/>
            <a:ext cx="10442713" cy="57987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05255">
              <a:spcBef>
                <a:spcPts val="0"/>
              </a:spcBef>
              <a:buFont typeface="Wingdings" panose="05000000000000000000" pitchFamily="2" charset="2"/>
              <a:buChar char="Ø"/>
              <a:defRPr sz="1800">
                <a:solidFill>
                  <a:srgbClr val="000000"/>
                </a:solidFill>
              </a:defRPr>
            </a:pPr>
            <a:r>
              <a:rPr lang="en-US" sz="1400" dirty="0">
                <a:solidFill>
                  <a:srgbClr val="002060"/>
                </a:solidFill>
              </a:rPr>
              <a:t>Research Interests</a:t>
            </a:r>
            <a:r>
              <a:rPr lang="et-EE" sz="1400" dirty="0">
                <a:solidFill>
                  <a:srgbClr val="002060"/>
                </a:solidFill>
              </a:rPr>
              <a:t>: </a:t>
            </a:r>
            <a:r>
              <a:rPr lang="en-US" sz="1400" dirty="0">
                <a:solidFill>
                  <a:srgbClr val="002060"/>
                </a:solidFill>
              </a:rPr>
              <a:t> information technology; technological change; macroeconomic policy and strategy; ecommerce, organizational performance, institutional development, strategic management, change management and business process architecture, business and information systems management, finance and accounting, human resource management and so forth.</a:t>
            </a: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n-US" sz="1800" b="1" dirty="0">
              <a:solidFill>
                <a:srgbClr val="002060"/>
              </a:solidFill>
            </a:endParaRPr>
          </a:p>
          <a:p>
            <a:pPr marL="0" indent="0" defTabSz="905255">
              <a:spcBef>
                <a:spcPts val="0"/>
              </a:spcBef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pPr>
            <a:endParaRPr lang="en-US" sz="1800" dirty="0">
              <a:solidFill>
                <a:srgbClr val="00206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2A76201-5FC2-BE42-9724-83AC182E6127}"/>
              </a:ext>
            </a:extLst>
          </p:cNvPr>
          <p:cNvSpPr/>
          <p:nvPr/>
        </p:nvSpPr>
        <p:spPr>
          <a:xfrm>
            <a:off x="9697284" y="6345553"/>
            <a:ext cx="2598788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  <a:hlinkClick r:id="rId3"/>
              </a:rPr>
              <a:t>www.andrewsai.com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155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en-GB"/>
              <a:t>Main Categories of BIS (New school)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1CA0C-8CB8-4B31-B56C-9980B827F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072902" y="6355080"/>
            <a:ext cx="2103120" cy="304799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F01D95B7-1370-4A99-8068-94F70B97CEDA}" type="datetime1">
              <a:rPr lang="en-GB" smtClean="0">
                <a:solidFill>
                  <a:schemeClr val="tx1">
                    <a:tint val="75000"/>
                    <a:alpha val="8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tint val="75000"/>
                  <a:alpha val="80000"/>
                </a:scheme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4313F-A59D-4F8D-9E8F-2454991C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5919503" cy="447082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b="1">
                <a:solidFill>
                  <a:schemeClr val="bg1"/>
                </a:solidFill>
              </a:rPr>
              <a:t>Enterprise resource Planning (ERP) software – </a:t>
            </a:r>
            <a:r>
              <a:rPr lang="en-GB">
                <a:solidFill>
                  <a:schemeClr val="bg1"/>
                </a:solidFill>
              </a:rPr>
              <a:t>software system with integrated functions for all major business  functions across  an organisation such as:</a:t>
            </a:r>
          </a:p>
          <a:p>
            <a:pPr>
              <a:lnSpc>
                <a:spcPct val="90000"/>
              </a:lnSpc>
            </a:pPr>
            <a:r>
              <a:rPr lang="en-GB">
                <a:solidFill>
                  <a:schemeClr val="bg1"/>
                </a:solidFill>
              </a:rPr>
              <a:t>-Production</a:t>
            </a:r>
          </a:p>
          <a:p>
            <a:pPr>
              <a:lnSpc>
                <a:spcPct val="90000"/>
              </a:lnSpc>
            </a:pPr>
            <a:r>
              <a:rPr lang="en-GB">
                <a:solidFill>
                  <a:schemeClr val="bg1"/>
                </a:solidFill>
              </a:rPr>
              <a:t>-Distribution</a:t>
            </a:r>
          </a:p>
          <a:p>
            <a:pPr>
              <a:lnSpc>
                <a:spcPct val="90000"/>
              </a:lnSpc>
            </a:pPr>
            <a:r>
              <a:rPr lang="en-GB">
                <a:solidFill>
                  <a:schemeClr val="bg1"/>
                </a:solidFill>
              </a:rPr>
              <a:t>-Sales</a:t>
            </a:r>
          </a:p>
          <a:p>
            <a:pPr>
              <a:lnSpc>
                <a:spcPct val="90000"/>
              </a:lnSpc>
            </a:pPr>
            <a:r>
              <a:rPr lang="en-GB">
                <a:solidFill>
                  <a:schemeClr val="bg1"/>
                </a:solidFill>
              </a:rPr>
              <a:t>-Finance and </a:t>
            </a:r>
          </a:p>
          <a:p>
            <a:pPr>
              <a:lnSpc>
                <a:spcPct val="90000"/>
              </a:lnSpc>
            </a:pPr>
            <a:r>
              <a:rPr lang="en-GB">
                <a:solidFill>
                  <a:schemeClr val="bg1"/>
                </a:solidFill>
              </a:rPr>
              <a:t>-human resources management, etc.</a:t>
            </a:r>
          </a:p>
          <a:p>
            <a:pPr>
              <a:lnSpc>
                <a:spcPct val="90000"/>
              </a:lnSpc>
            </a:pPr>
            <a:endParaRPr lang="en-GB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GB">
                <a:solidFill>
                  <a:schemeClr val="bg1"/>
                </a:solidFill>
              </a:rPr>
              <a:t>It is normally purchased as an off-the-shelf package which is tailored by a consultant</a:t>
            </a:r>
          </a:p>
          <a:p>
            <a:pPr>
              <a:lnSpc>
                <a:spcPct val="90000"/>
              </a:lnSpc>
            </a:pPr>
            <a:endParaRPr lang="en-GB">
              <a:solidFill>
                <a:schemeClr val="bg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17DE0-C893-4AA3-BBF1-D3ABE4874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91176" y="6355080"/>
            <a:ext cx="3987136" cy="3048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bg1">
                    <a:alpha val="60000"/>
                  </a:schemeClr>
                </a:solidFill>
              </a:rPr>
              <a:t>www.andrewsai.com</a:t>
            </a:r>
          </a:p>
        </p:txBody>
      </p:sp>
    </p:spTree>
    <p:extLst>
      <p:ext uri="{BB962C8B-B14F-4D97-AF65-F5344CB8AC3E}">
        <p14:creationId xmlns:p14="http://schemas.microsoft.com/office/powerpoint/2010/main" val="1750956227"/>
      </p:ext>
    </p:extLst>
  </p:cSld>
  <p:clrMapOvr>
    <a:masterClrMapping/>
  </p:clrMapOvr>
  <p:transition spd="med">
    <p:pull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DCA251B-4F28-43A9-A5FD-47101E24C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4033" y="1266958"/>
            <a:ext cx="6248624" cy="4528457"/>
          </a:xfrm>
        </p:spPr>
        <p:txBody>
          <a:bodyPr anchor="ctr">
            <a:normAutofit/>
          </a:bodyPr>
          <a:lstStyle/>
          <a:p>
            <a:r>
              <a:rPr lang="en-GB" dirty="0"/>
              <a:t>Introduction to BIS as Strategy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B3E067-68A1-4E6F-8B2A-DF0DC2803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4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8F0EEF-7B63-4EC4-96D4-6AFBF46B1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B5E673-6D85-4457-A048-FD09048DC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7A2CC3-655C-4A7D-95E8-DAA3E9238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14033" y="6355080"/>
            <a:ext cx="3691842" cy="3048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tx1">
                    <a:alpha val="60000"/>
                  </a:schemeClr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633976-037F-4CC5-85D4-1D35F1C01F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69030" y="6355082"/>
            <a:ext cx="1606472" cy="304799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DB122F28-DF42-4AD1-A548-3240CC934B86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4371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1" name="Oval 50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EF180554-4A19-6F42-8FFB-41ACB8ACC102}"/>
              </a:ext>
            </a:extLst>
          </p:cNvPr>
          <p:cNvSpPr/>
          <p:nvPr/>
        </p:nvSpPr>
        <p:spPr>
          <a:xfrm>
            <a:off x="4629903" y="1392139"/>
            <a:ext cx="6798509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000" u="sng" dirty="0"/>
              <a:t>IT-business strategy alignment </a:t>
            </a:r>
            <a:r>
              <a:rPr lang="en-US" sz="2000" dirty="0"/>
              <a:t>should consider </a:t>
            </a:r>
            <a:r>
              <a:rPr lang="en-US" sz="2000" b="1" u="sng" dirty="0"/>
              <a:t>internal</a:t>
            </a:r>
            <a:r>
              <a:rPr lang="et-EE" sz="2000" b="1" u="sng" dirty="0"/>
              <a:t> </a:t>
            </a:r>
            <a:r>
              <a:rPr lang="en-US" sz="2000" b="1" u="sng" dirty="0"/>
              <a:t>and external opportunities</a:t>
            </a:r>
            <a:r>
              <a:rPr lang="en-US" sz="2000" dirty="0"/>
              <a:t> as well as </a:t>
            </a:r>
            <a:r>
              <a:rPr lang="en-US" sz="2000" b="1" u="sng" dirty="0"/>
              <a:t>resource requirements</a:t>
            </a:r>
            <a:r>
              <a:rPr lang="en-US" sz="2000" dirty="0"/>
              <a:t>.</a:t>
            </a:r>
          </a:p>
          <a:p>
            <a:endParaRPr lang="et-EE" sz="20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000" dirty="0"/>
              <a:t>Michael Porter, of the Harvard Business</a:t>
            </a:r>
            <a:r>
              <a:rPr lang="et-EE" sz="2000" dirty="0"/>
              <a:t> </a:t>
            </a:r>
            <a:r>
              <a:rPr lang="en-US" sz="2000" dirty="0"/>
              <a:t>School, states that corporations </a:t>
            </a:r>
            <a:r>
              <a:rPr lang="en-US" sz="2000" b="1" u="sng" dirty="0"/>
              <a:t>need to incorporate IT</a:t>
            </a:r>
            <a:r>
              <a:rPr lang="et-EE" sz="2000" b="1" u="sng" dirty="0"/>
              <a:t> </a:t>
            </a:r>
            <a:r>
              <a:rPr lang="en-US" sz="2000" b="1" u="sng" dirty="0"/>
              <a:t>into their business strategy formulation rather than</a:t>
            </a:r>
            <a:r>
              <a:rPr lang="et-EE" sz="2000" b="1" u="sng" dirty="0"/>
              <a:t> </a:t>
            </a:r>
            <a:r>
              <a:rPr lang="en-US" sz="2000" b="1" u="sng" dirty="0"/>
              <a:t>focus on IT’s operational role</a:t>
            </a:r>
            <a:r>
              <a:rPr lang="en-US" sz="2000" dirty="0"/>
              <a:t>. </a:t>
            </a:r>
          </a:p>
          <a:p>
            <a:pPr marL="457200" indent="-457200">
              <a:buFont typeface="Wingdings" pitchFamily="2" charset="2"/>
              <a:buChar char="Ø"/>
            </a:pPr>
            <a:endParaRPr lang="et-EE" sz="2800" dirty="0"/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Technology strategy</a:t>
            </a:r>
            <a:r>
              <a:rPr lang="et-EE" sz="2800" dirty="0"/>
              <a:t> </a:t>
            </a:r>
            <a:r>
              <a:rPr lang="en-US" sz="2800" dirty="0"/>
              <a:t>and business strategy need to be orchestrated prior to</a:t>
            </a:r>
            <a:r>
              <a:rPr lang="et-EE" sz="2800" dirty="0"/>
              <a:t> </a:t>
            </a:r>
            <a:r>
              <a:rPr lang="en-GB" sz="2800" dirty="0"/>
              <a:t>deploying IT.</a:t>
            </a:r>
          </a:p>
        </p:txBody>
      </p:sp>
      <p:sp>
        <p:nvSpPr>
          <p:cNvPr id="35" name="Shape 56">
            <a:extLst>
              <a:ext uri="{FF2B5EF4-FFF2-40B4-BE49-F238E27FC236}">
                <a16:creationId xmlns:a16="http://schemas.microsoft.com/office/drawing/2014/main" id="{B5086388-FEC7-814D-AD64-B280E5E14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46" y="1855066"/>
            <a:ext cx="2939754" cy="1144106"/>
          </a:xfrm>
          <a:prstGeom prst="rect">
            <a:avLst/>
          </a:prstGeom>
        </p:spPr>
        <p:txBody>
          <a:bodyPr>
            <a:noAutofit/>
          </a:bodyPr>
          <a:lstStyle>
            <a:lvl1pPr defTabSz="841247">
              <a:defRPr sz="3680" b="1"/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t-EE" sz="4800" dirty="0">
                <a:solidFill>
                  <a:schemeClr val="tx1"/>
                </a:solidFill>
              </a:rPr>
              <a:t>Aligning IT to Business Strategy</a:t>
            </a:r>
            <a:endParaRPr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880591"/>
      </p:ext>
    </p:extLst>
  </p:cSld>
  <p:clrMapOvr>
    <a:masterClrMapping/>
  </p:clrMapOvr>
  <p:transition spd="med">
    <p:pull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1" name="Oval 50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EF180554-4A19-6F42-8FFB-41ACB8ACC102}"/>
              </a:ext>
            </a:extLst>
          </p:cNvPr>
          <p:cNvSpPr/>
          <p:nvPr/>
        </p:nvSpPr>
        <p:spPr>
          <a:xfrm>
            <a:off x="4629903" y="1392139"/>
            <a:ext cx="679850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IT managers need to understand the business, its processes, and the objectives of the organization. 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400" dirty="0"/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/>
              <a:t>Henderson and Venkatraman </a:t>
            </a:r>
            <a:r>
              <a:rPr lang="en-US" sz="2400" dirty="0"/>
              <a:t>present four perspectives of strategic alignment based on the driving force—</a:t>
            </a:r>
            <a:r>
              <a:rPr lang="en-US" sz="2400" u="sng" dirty="0"/>
              <a:t>business strategy </a:t>
            </a:r>
            <a:r>
              <a:rPr lang="en-US" sz="2400" dirty="0"/>
              <a:t>or </a:t>
            </a:r>
            <a:r>
              <a:rPr lang="en-US" sz="2400" u="sng" dirty="0"/>
              <a:t>IT strategy</a:t>
            </a:r>
            <a:r>
              <a:rPr lang="en-US" sz="2400" dirty="0"/>
              <a:t>. 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400" dirty="0"/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Business strategy can dictate internal IT infrastructure and drive the IT strategy, just as IT can be an enabler of business strategy. The key is their alignment.</a:t>
            </a:r>
          </a:p>
          <a:p>
            <a:br>
              <a:rPr lang="en-US" sz="2400" dirty="0"/>
            </a:br>
            <a:endParaRPr lang="en-US" sz="2400" dirty="0"/>
          </a:p>
          <a:p>
            <a:endParaRPr lang="en-US" sz="2400" dirty="0"/>
          </a:p>
        </p:txBody>
      </p:sp>
      <p:sp>
        <p:nvSpPr>
          <p:cNvPr id="35" name="Shape 56">
            <a:extLst>
              <a:ext uri="{FF2B5EF4-FFF2-40B4-BE49-F238E27FC236}">
                <a16:creationId xmlns:a16="http://schemas.microsoft.com/office/drawing/2014/main" id="{B5086388-FEC7-814D-AD64-B280E5E14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46" y="1855066"/>
            <a:ext cx="2939754" cy="1144106"/>
          </a:xfrm>
          <a:prstGeom prst="rect">
            <a:avLst/>
          </a:prstGeom>
        </p:spPr>
        <p:txBody>
          <a:bodyPr>
            <a:noAutofit/>
          </a:bodyPr>
          <a:lstStyle>
            <a:lvl1pPr defTabSz="841247">
              <a:defRPr sz="3680" b="1"/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t-EE" sz="4800" dirty="0">
                <a:solidFill>
                  <a:schemeClr val="tx1"/>
                </a:solidFill>
              </a:rPr>
              <a:t>Aligning IT to Business Strategy</a:t>
            </a:r>
            <a:endParaRPr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087616"/>
      </p:ext>
    </p:extLst>
  </p:cSld>
  <p:clrMapOvr>
    <a:masterClrMapping/>
  </p:clrMapOvr>
  <p:transition spd="med">
    <p:pull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1" name="Oval 50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EF180554-4A19-6F42-8FFB-41ACB8ACC102}"/>
              </a:ext>
            </a:extLst>
          </p:cNvPr>
          <p:cNvSpPr/>
          <p:nvPr/>
        </p:nvSpPr>
        <p:spPr>
          <a:xfrm>
            <a:off x="4515646" y="802548"/>
            <a:ext cx="679850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1. </a:t>
            </a:r>
            <a:r>
              <a:rPr lang="en-US" sz="2000" b="1" u="sng" dirty="0">
                <a:solidFill>
                  <a:srgbClr val="C00000"/>
                </a:solidFill>
              </a:rPr>
              <a:t>Alignment driven by business strategy</a:t>
            </a:r>
            <a:r>
              <a:rPr lang="en-US" sz="2000" dirty="0"/>
              <a:t> manifests in two forms: 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/>
              <a:t>One is </a:t>
            </a:r>
            <a:r>
              <a:rPr lang="en-US" sz="2000" b="1" u="sng" dirty="0">
                <a:solidFill>
                  <a:srgbClr val="C00000"/>
                </a:solidFill>
              </a:rPr>
              <a:t>strategy execution</a:t>
            </a:r>
            <a:r>
              <a:rPr lang="en-US" sz="2000" dirty="0"/>
              <a:t>, where the business strategy determines organizational design, IT investments, and IT infrastructure. 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/>
              <a:t>second is </a:t>
            </a:r>
            <a:r>
              <a:rPr lang="en-US" sz="2000" b="1" u="sng" dirty="0">
                <a:solidFill>
                  <a:srgbClr val="C00000"/>
                </a:solidFill>
              </a:rPr>
              <a:t>technology transformation</a:t>
            </a:r>
            <a:r>
              <a:rPr lang="en-US" sz="2000" dirty="0"/>
              <a:t>, where the business strategy leads the organization to explore innovative IT. </a:t>
            </a:r>
          </a:p>
          <a:p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2. </a:t>
            </a:r>
            <a:r>
              <a:rPr lang="en-US" sz="2000" b="1" u="sng" dirty="0">
                <a:solidFill>
                  <a:srgbClr val="C00000"/>
                </a:solidFill>
              </a:rPr>
              <a:t>Alignment driven by IT strategy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also takes two forms: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/>
              <a:t>One </a:t>
            </a:r>
            <a:r>
              <a:rPr lang="en-US" sz="2000" b="1" u="sng" dirty="0">
                <a:solidFill>
                  <a:srgbClr val="C00000"/>
                </a:solidFill>
              </a:rPr>
              <a:t>exploits the competitive potential of IT</a:t>
            </a:r>
            <a:r>
              <a:rPr lang="en-US" sz="2000" dirty="0"/>
              <a:t>. 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/>
              <a:t>The second </a:t>
            </a:r>
            <a:r>
              <a:rPr lang="en-US" sz="2000" b="1" u="sng" dirty="0">
                <a:solidFill>
                  <a:srgbClr val="C00000"/>
                </a:solidFill>
              </a:rPr>
              <a:t>establishes a world-class service using IT</a:t>
            </a:r>
            <a:r>
              <a:rPr lang="en-US" sz="2000" dirty="0"/>
              <a:t>, such as Apple providing the iTunes online channel for the sale of music.</a:t>
            </a:r>
          </a:p>
        </p:txBody>
      </p:sp>
      <p:sp>
        <p:nvSpPr>
          <p:cNvPr id="35" name="Shape 56">
            <a:extLst>
              <a:ext uri="{FF2B5EF4-FFF2-40B4-BE49-F238E27FC236}">
                <a16:creationId xmlns:a16="http://schemas.microsoft.com/office/drawing/2014/main" id="{B5086388-FEC7-814D-AD64-B280E5E14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46" y="1855066"/>
            <a:ext cx="2939754" cy="1144106"/>
          </a:xfrm>
          <a:prstGeom prst="rect">
            <a:avLst/>
          </a:prstGeom>
        </p:spPr>
        <p:txBody>
          <a:bodyPr>
            <a:noAutofit/>
          </a:bodyPr>
          <a:lstStyle>
            <a:lvl1pPr defTabSz="841247">
              <a:defRPr sz="3680" b="1"/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t-EE" sz="4800" dirty="0">
                <a:solidFill>
                  <a:schemeClr val="tx1"/>
                </a:solidFill>
              </a:rPr>
              <a:t>Aligning IT to Business Strategy</a:t>
            </a:r>
            <a:endParaRPr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0786040"/>
      </p:ext>
    </p:extLst>
  </p:cSld>
  <p:clrMapOvr>
    <a:masterClrMapping/>
  </p:clrMapOvr>
  <p:transition spd="med">
    <p:pull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27CF008-4B18-436D-B2D5-C1346C12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22DAD8-5F67-4B73-ADA9-06EF381F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2098F9-75A7-4987-BF7F-A6ABF7AE88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458" y="640081"/>
            <a:ext cx="7117504" cy="3291844"/>
          </a:xfrm>
          <a:prstGeom prst="rect">
            <a:avLst/>
          </a:prstGeom>
          <a:effectLst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4576A-E005-485C-AC3A-AECADA8AFE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9330138" y="2616201"/>
            <a:ext cx="2641600" cy="304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Aft>
                <a:spcPts val="600"/>
              </a:spcAft>
            </a:pPr>
            <a:fld id="{9EF8F7EC-B9E1-4464-8B18-7555D544E598}" type="datetime1">
              <a:rPr lang="en-US">
                <a:solidFill>
                  <a:schemeClr val="tx1">
                    <a:alpha val="60000"/>
                  </a:schemeClr>
                </a:solidFill>
              </a:rPr>
              <a:pPr defTabSz="914400">
                <a:spcAft>
                  <a:spcPts val="600"/>
                </a:spcAft>
              </a:pPr>
              <a:t>3/10/19</a:t>
            </a:fld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AF188A-7959-470D-9968-ABB40F867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560669" y="2616200"/>
            <a:ext cx="2641601" cy="304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www.andrewsai.com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9149350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Levels of Strategy</a:t>
            </a:r>
          </a:p>
        </p:txBody>
      </p:sp>
    </p:spTree>
    <p:extLst>
      <p:ext uri="{BB962C8B-B14F-4D97-AF65-F5344CB8AC3E}">
        <p14:creationId xmlns:p14="http://schemas.microsoft.com/office/powerpoint/2010/main" val="142087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41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63" name="Picture 43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64" name="Oval 45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5" name="Picture 47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66" name="Picture 49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67" name="Rectangle 51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Rectangle 53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Freeform: Shape 57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59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Shape 56">
            <a:extLst>
              <a:ext uri="{FF2B5EF4-FFF2-40B4-BE49-F238E27FC236}">
                <a16:creationId xmlns:a16="http://schemas.microsoft.com/office/drawing/2014/main" id="{7D0F44BA-2EA3-F24F-912F-FE82E86B6ECB}"/>
              </a:ext>
            </a:extLst>
          </p:cNvPr>
          <p:cNvSpPr txBox="1">
            <a:spLocks/>
          </p:cNvSpPr>
          <p:nvPr/>
        </p:nvSpPr>
        <p:spPr>
          <a:xfrm>
            <a:off x="4959057" y="656936"/>
            <a:ext cx="7232942" cy="44708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l" defTabSz="84124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8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>
                <a:solidFill>
                  <a:srgbClr val="000000"/>
                </a:solidFill>
              </a:defRPr>
            </a:pPr>
            <a:endParaRPr lang="en-US" sz="2000" b="0" dirty="0">
              <a:solidFill>
                <a:schemeClr val="bg1"/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itchFamily="2" charset="2"/>
              <a:buChar char="Ø"/>
              <a:defRPr sz="1800" b="0">
                <a:solidFill>
                  <a:srgbClr val="000000"/>
                </a:solidFill>
              </a:defRPr>
            </a:pPr>
            <a:r>
              <a:rPr lang="en-US" sz="2000" u="sng" dirty="0">
                <a:solidFill>
                  <a:srgbClr val="C00000"/>
                </a:solidFill>
              </a:rPr>
              <a:t>Corporate Strategy </a:t>
            </a:r>
            <a:r>
              <a:rPr lang="en-US" sz="2000" b="0" dirty="0">
                <a:solidFill>
                  <a:schemeClr val="bg1"/>
                </a:solidFill>
              </a:rPr>
              <a:t>– </a:t>
            </a:r>
            <a:r>
              <a:rPr lang="en-US" sz="1800" b="0" dirty="0">
                <a:solidFill>
                  <a:schemeClr val="bg1"/>
                </a:solidFill>
              </a:rPr>
              <a:t>Looks at the industries in which the </a:t>
            </a:r>
            <a:r>
              <a:rPr lang="en-US" sz="1800" b="0" dirty="0" err="1">
                <a:solidFill>
                  <a:schemeClr val="bg1"/>
                </a:solidFill>
              </a:rPr>
              <a:t>organisation</a:t>
            </a:r>
            <a:r>
              <a:rPr lang="en-US" sz="1800" b="0" dirty="0">
                <a:solidFill>
                  <a:schemeClr val="bg1"/>
                </a:solidFill>
              </a:rPr>
              <a:t> operates. This may mean deciding to leave existing area or enter new ones. This is particularly true if the </a:t>
            </a:r>
            <a:r>
              <a:rPr lang="en-US" sz="1800" b="0" dirty="0" err="1">
                <a:solidFill>
                  <a:schemeClr val="bg1"/>
                </a:solidFill>
              </a:rPr>
              <a:t>organisation</a:t>
            </a:r>
            <a:r>
              <a:rPr lang="en-US" sz="1800" b="0" dirty="0">
                <a:solidFill>
                  <a:schemeClr val="bg1"/>
                </a:solidFill>
              </a:rPr>
              <a:t> has a number of divisions</a:t>
            </a:r>
          </a:p>
          <a:p>
            <a:pPr marL="285750" indent="-28575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itchFamily="2" charset="2"/>
              <a:buChar char="Ø"/>
              <a:defRPr sz="1800" b="0">
                <a:solidFill>
                  <a:srgbClr val="000000"/>
                </a:solidFill>
              </a:defRPr>
            </a:pPr>
            <a:endParaRPr lang="en-US" sz="2000" b="0" dirty="0">
              <a:solidFill>
                <a:schemeClr val="bg1"/>
              </a:solidFill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" pitchFamily="2" charset="2"/>
              <a:buChar char="Ø"/>
              <a:defRPr sz="1800" b="0">
                <a:solidFill>
                  <a:srgbClr val="000000"/>
                </a:solidFill>
              </a:defRPr>
            </a:pPr>
            <a:r>
              <a:rPr lang="en-US" sz="2000" b="0" u="sng" dirty="0">
                <a:solidFill>
                  <a:srgbClr val="C00000"/>
                </a:solidFill>
              </a:rPr>
              <a:t>Business Strategy </a:t>
            </a:r>
            <a:r>
              <a:rPr lang="en-US" sz="2000" b="0" dirty="0">
                <a:solidFill>
                  <a:schemeClr val="bg1"/>
                </a:solidFill>
              </a:rPr>
              <a:t>– looks at how the </a:t>
            </a:r>
            <a:r>
              <a:rPr lang="en-US" sz="2000" b="0" dirty="0" err="1">
                <a:solidFill>
                  <a:schemeClr val="bg1"/>
                </a:solidFill>
              </a:rPr>
              <a:t>organisation</a:t>
            </a:r>
            <a:r>
              <a:rPr lang="en-US" sz="2000" b="0" dirty="0">
                <a:solidFill>
                  <a:schemeClr val="bg1"/>
                </a:solidFill>
              </a:rPr>
              <a:t> (or subsidiary/division) competes. This tends to mean either: </a:t>
            </a:r>
          </a:p>
          <a:p>
            <a:pPr marL="285750" indent="-28575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panose="020B0604020202020204" pitchFamily="34" charset="0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2000" b="0" dirty="0">
                <a:solidFill>
                  <a:schemeClr val="bg1"/>
                </a:solidFill>
              </a:rPr>
              <a:t>The division is trying to win customers by being better than rivals in some way     (differentiation/focus as strategy)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defRPr sz="1800" b="0">
                <a:solidFill>
                  <a:srgbClr val="000000"/>
                </a:solidFill>
              </a:defRPr>
            </a:pPr>
            <a:r>
              <a:rPr lang="en-US" sz="2000" b="0" dirty="0">
                <a:solidFill>
                  <a:schemeClr val="bg1"/>
                </a:solidFill>
              </a:rPr>
              <a:t>OR, </a:t>
            </a:r>
          </a:p>
          <a:p>
            <a:pPr marL="285750" indent="-28575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panose="020B0604020202020204" pitchFamily="34" charset="0"/>
              <a:buChar char="•"/>
              <a:defRPr sz="1800" b="0">
                <a:solidFill>
                  <a:srgbClr val="000000"/>
                </a:solidFill>
              </a:defRPr>
            </a:pPr>
            <a:r>
              <a:rPr lang="en-US" sz="2000" b="0" dirty="0">
                <a:solidFill>
                  <a:schemeClr val="bg1"/>
                </a:solidFill>
              </a:rPr>
              <a:t>The subsidiary is trying to win customers by being cheaper than rivals (cost leadership).</a:t>
            </a: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>
                <a:solidFill>
                  <a:srgbClr val="000000"/>
                </a:solidFill>
              </a:defRPr>
            </a:pPr>
            <a:endParaRPr lang="en-US" sz="2000" b="0" dirty="0">
              <a:solidFill>
                <a:schemeClr val="bg1"/>
              </a:solidFill>
            </a:endParaRPr>
          </a:p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>
                <a:solidFill>
                  <a:srgbClr val="000000"/>
                </a:solidFill>
              </a:defRPr>
            </a:pPr>
            <a:r>
              <a:rPr lang="en-US" sz="2000" b="0" dirty="0">
                <a:solidFill>
                  <a:schemeClr val="bg1"/>
                </a:solidFill>
              </a:rPr>
              <a:t>3.  </a:t>
            </a:r>
            <a:r>
              <a:rPr lang="en-US" sz="2000" b="0" u="sng" dirty="0">
                <a:solidFill>
                  <a:srgbClr val="C00000"/>
                </a:solidFill>
              </a:rPr>
              <a:t>Operational Strategy </a:t>
            </a:r>
            <a:r>
              <a:rPr lang="en-US" sz="2000" b="0" dirty="0">
                <a:solidFill>
                  <a:schemeClr val="bg1"/>
                </a:solidFill>
              </a:rPr>
              <a:t>– looks at how resources are used to carry out the strategies noted above</a:t>
            </a:r>
          </a:p>
          <a:p>
            <a:pPr marL="457200" indent="-457200"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>
                <a:solidFill>
                  <a:srgbClr val="000000"/>
                </a:solidFill>
              </a:defRPr>
            </a:pPr>
            <a:endParaRPr lang="en-US" sz="2000" b="0" dirty="0">
              <a:solidFill>
                <a:schemeClr val="bg1"/>
              </a:solidFill>
            </a:endParaRPr>
          </a:p>
        </p:txBody>
      </p:sp>
      <p:sp>
        <p:nvSpPr>
          <p:cNvPr id="14" name="Shape 56"/>
          <p:cNvSpPr txBox="1">
            <a:spLocks/>
          </p:cNvSpPr>
          <p:nvPr/>
        </p:nvSpPr>
        <p:spPr>
          <a:xfrm>
            <a:off x="1524001" y="3973112"/>
            <a:ext cx="6525846" cy="23803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84124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8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  <a:defRPr sz="1800" b="0">
                <a:solidFill>
                  <a:srgbClr val="000000"/>
                </a:solidFill>
              </a:defRPr>
            </a:pPr>
            <a:endParaRPr lang="en-GB" sz="2400" b="0">
              <a:solidFill>
                <a:srgbClr val="454C57"/>
              </a:solidFill>
            </a:endParaRPr>
          </a:p>
          <a:p>
            <a:pPr>
              <a:spcAft>
                <a:spcPts val="600"/>
              </a:spcAft>
              <a:defRPr sz="1800" b="0">
                <a:solidFill>
                  <a:srgbClr val="000000"/>
                </a:solidFill>
              </a:defRPr>
            </a:pPr>
            <a:endParaRPr lang="en-GB" sz="2400" b="0">
              <a:solidFill>
                <a:srgbClr val="454C57"/>
              </a:solidFill>
            </a:endParaRPr>
          </a:p>
          <a:p>
            <a:pPr>
              <a:spcAft>
                <a:spcPts val="600"/>
              </a:spcAft>
              <a:defRPr sz="1800" b="0">
                <a:solidFill>
                  <a:srgbClr val="000000"/>
                </a:solidFill>
              </a:defRPr>
            </a:pPr>
            <a:endParaRPr lang="en-GB" sz="2400" b="0">
              <a:solidFill>
                <a:srgbClr val="454C57"/>
              </a:solidFill>
            </a:endParaRPr>
          </a:p>
        </p:txBody>
      </p:sp>
      <p:sp>
        <p:nvSpPr>
          <p:cNvPr id="40" name="Shape 56">
            <a:extLst>
              <a:ext uri="{FF2B5EF4-FFF2-40B4-BE49-F238E27FC236}">
                <a16:creationId xmlns:a16="http://schemas.microsoft.com/office/drawing/2014/main" id="{5E2436BF-45B2-3A49-BCA2-FEA036E35BA7}"/>
              </a:ext>
            </a:extLst>
          </p:cNvPr>
          <p:cNvSpPr txBox="1">
            <a:spLocks/>
          </p:cNvSpPr>
          <p:nvPr/>
        </p:nvSpPr>
        <p:spPr>
          <a:xfrm>
            <a:off x="338770" y="1292147"/>
            <a:ext cx="4001068" cy="43908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84124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8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sz="1800" b="0">
                <a:solidFill>
                  <a:srgbClr val="000000"/>
                </a:solidFill>
              </a:defRPr>
            </a:pPr>
            <a:r>
              <a:rPr lang="en-GB" sz="4000" dirty="0"/>
              <a:t>3 Levels of Strategy – Johnson </a:t>
            </a:r>
            <a:r>
              <a:rPr lang="et-EE" sz="4000" dirty="0"/>
              <a:t>&amp; Scholes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878141175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1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t-EE" sz="3200">
                <a:solidFill>
                  <a:srgbClr val="F2F2F2"/>
                </a:solidFill>
              </a:rPr>
              <a:t>What is </a:t>
            </a:r>
            <a:r>
              <a:rPr lang="en-GB" sz="3200">
                <a:solidFill>
                  <a:srgbClr val="F2F2F2"/>
                </a:solidFill>
              </a:rPr>
              <a:t>Strategy</a:t>
            </a:r>
            <a:r>
              <a:rPr lang="et-EE" sz="3200">
                <a:solidFill>
                  <a:srgbClr val="F2F2F2"/>
                </a:solidFill>
              </a:rPr>
              <a:t>?</a:t>
            </a:r>
            <a:endParaRPr lang="en-GB" sz="3200">
              <a:solidFill>
                <a:srgbClr val="F2F2F2"/>
              </a:solidFill>
            </a:endParaRPr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E021C-B4D7-426F-AEFC-81D6DF225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8250" y="6359311"/>
            <a:ext cx="420624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accent1"/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A0A8B6-8ED3-4B43-B1C6-18309B7CC3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DB2B57F1-34C9-4880-99A5-0C378741FDDF}" type="datetime1">
              <a:rPr lang="en-GB" smtClean="0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accent1"/>
              </a:solidFill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A60077AD-86B5-4A92-8DD1-A273E77388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3894189"/>
              </p:ext>
            </p:extLst>
          </p:nvPr>
        </p:nvGraphicFramePr>
        <p:xfrm>
          <a:off x="4487830" y="1263535"/>
          <a:ext cx="7697586" cy="47562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34505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ABE6F9A3-300E-47F5-B41C-C8C5E758D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1063417"/>
            <a:ext cx="3505495" cy="46753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2F2F2"/>
                </a:solidFill>
              </a:rPr>
              <a:t>Two Approaches to Strategy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1B4701B-39FE-43B8-86AA-D6B8789C2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ounded Rectangle 9">
            <a:extLst>
              <a:ext uri="{FF2B5EF4-FFF2-40B4-BE49-F238E27FC236}">
                <a16:creationId xmlns:a16="http://schemas.microsoft.com/office/drawing/2014/main" id="{E9A7EF13-49FA-4355-971A-34B065F35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ln w="12700" cap="sq">
            <a:solidFill>
              <a:schemeClr val="bg1">
                <a:lumMod val="75000"/>
              </a:schemeClr>
            </a:solidFill>
            <a:miter lim="800000"/>
          </a:ln>
          <a:effectLst>
            <a:outerShdw blurRad="63500" dist="25400" dir="5400000" algn="tl" rotWithShape="0">
              <a:srgbClr val="000000">
                <a:alpha val="3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2CF3C3E-0F7B-4F0C-8EBD-BDD38E9C6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17DE0-C893-4AA3-BBF1-D3ABE4874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83861" y="6355080"/>
            <a:ext cx="3859795" cy="304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www.andrewsai.com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1CA0C-8CB8-4B31-B56C-9980B827F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spcAft>
                <a:spcPts val="600"/>
              </a:spcAft>
            </a:pPr>
            <a:fld id="{F01D95B7-1370-4A99-8068-94F70B97CEDA}" type="datetime1">
              <a:rPr lang="en-US">
                <a:solidFill>
                  <a:schemeClr val="accent1"/>
                </a:solidFill>
              </a:rPr>
              <a:pPr algn="r" defTabSz="914400">
                <a:spcAft>
                  <a:spcPts val="600"/>
                </a:spcAft>
              </a:pPr>
              <a:t>3/10/19</a:t>
            </a:fld>
            <a:endParaRPr lang="en-US">
              <a:solidFill>
                <a:schemeClr val="accent1"/>
              </a:solidFill>
            </a:endParaRPr>
          </a:p>
        </p:txBody>
      </p:sp>
      <p:graphicFrame>
        <p:nvGraphicFramePr>
          <p:cNvPr id="30" name="Shape 58">
            <a:extLst>
              <a:ext uri="{FF2B5EF4-FFF2-40B4-BE49-F238E27FC236}">
                <a16:creationId xmlns:a16="http://schemas.microsoft.com/office/drawing/2014/main" id="{9CBF9408-E246-407F-B86F-A11BE9422B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6871676"/>
              </p:ext>
            </p:extLst>
          </p:nvPr>
        </p:nvGraphicFramePr>
        <p:xfrm>
          <a:off x="5608638" y="965200"/>
          <a:ext cx="5614987" cy="4773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22370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D27CF008-4B18-436D-B2D5-C1346C12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E22DAD8-5F67-4B73-ADA9-06EF381F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08D0FB-2DA3-4F94-928A-C3B218A108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458" y="957915"/>
            <a:ext cx="9150807" cy="2974010"/>
          </a:xfrm>
          <a:prstGeom prst="rect">
            <a:avLst/>
          </a:prstGeom>
          <a:effectLst/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B3CACBB-BCD5-45D7-B26D-D573EE64EA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9330138" y="2616201"/>
            <a:ext cx="2641600" cy="304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Aft>
                <a:spcPts val="600"/>
              </a:spcAft>
            </a:pPr>
            <a:fld id="{6AD85750-ED28-4DA5-B193-16861DA487AB}" type="datetime1">
              <a:rPr lang="en-US" smtClean="0">
                <a:solidFill>
                  <a:schemeClr val="tx1">
                    <a:alpha val="60000"/>
                  </a:schemeClr>
                </a:solidFill>
              </a:rPr>
              <a:pPr defTabSz="914400">
                <a:spcAft>
                  <a:spcPts val="600"/>
                </a:spcAft>
              </a:pPr>
              <a:t>3/10/19</a:t>
            </a:fld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9FF27BB-7E28-4DE7-934A-01B79C077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560669" y="2616200"/>
            <a:ext cx="2641601" cy="304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www.andrewsai.com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9149350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Old School Approach to Strategy?</a:t>
            </a:r>
          </a:p>
        </p:txBody>
      </p:sp>
    </p:spTree>
    <p:extLst>
      <p:ext uri="{BB962C8B-B14F-4D97-AF65-F5344CB8AC3E}">
        <p14:creationId xmlns:p14="http://schemas.microsoft.com/office/powerpoint/2010/main" val="173250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DCA251B-4F28-43A9-A5FD-47101E24C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578" y="1266958"/>
            <a:ext cx="7237926" cy="4528457"/>
          </a:xfrm>
        </p:spPr>
        <p:txBody>
          <a:bodyPr anchor="ctr">
            <a:normAutofit/>
          </a:bodyPr>
          <a:lstStyle/>
          <a:p>
            <a:r>
              <a:rPr lang="en-GB" dirty="0"/>
              <a:t>Course Overview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B3E067-68A1-4E6F-8B2A-DF0DC2803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4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8F0EEF-7B63-4EC4-96D4-6AFBF46B1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B5E673-6D85-4457-A048-FD09048DC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77D4F4-DE6A-4ED3-B89E-C67ABB6C4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14033" y="6355080"/>
            <a:ext cx="3691842" cy="3048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tx1">
                    <a:alpha val="60000"/>
                  </a:schemeClr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D98956-D2ED-4877-B96C-F7144A6E24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69030" y="6355082"/>
            <a:ext cx="1606472" cy="304799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04008186-8C41-420B-86CB-D3599A880A9A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292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8" name="Oval 47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0" name="Freeform: Shape 59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727CD446-48FC-4043-AEC4-24B8A8897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977" y="227297"/>
            <a:ext cx="9385916" cy="1016654"/>
          </a:xfrm>
        </p:spPr>
        <p:txBody>
          <a:bodyPr>
            <a:normAutofit/>
          </a:bodyPr>
          <a:lstStyle/>
          <a:p>
            <a:r>
              <a:rPr lang="en-GB" sz="4400" b="1" dirty="0">
                <a:solidFill>
                  <a:schemeClr val="tx1"/>
                </a:solidFill>
              </a:rPr>
              <a:t>More Approaches to Strategy</a:t>
            </a:r>
            <a:r>
              <a:rPr lang="et-EE" sz="4400" b="1" dirty="0">
                <a:solidFill>
                  <a:schemeClr val="tx1"/>
                </a:solidFill>
              </a:rPr>
              <a:t>?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42" name="Date Placeholder 3">
            <a:extLst>
              <a:ext uri="{FF2B5EF4-FFF2-40B4-BE49-F238E27FC236}">
                <a16:creationId xmlns:a16="http://schemas.microsoft.com/office/drawing/2014/main" id="{C426D098-9156-6D4B-9B09-6DBE0247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155639" y="1790701"/>
            <a:ext cx="990599" cy="304799"/>
          </a:xfrm>
        </p:spPr>
        <p:txBody>
          <a:bodyPr/>
          <a:lstStyle/>
          <a:p>
            <a:fld id="{FD257672-C201-4570-A60F-FEFD70335819}" type="datetime1">
              <a:rPr lang="en-GB" smtClean="0"/>
              <a:t>10/03/2019</a:t>
            </a:fld>
            <a:endParaRPr lang="en-GB" dirty="0"/>
          </a:p>
        </p:txBody>
      </p:sp>
      <p:sp>
        <p:nvSpPr>
          <p:cNvPr id="43" name="Footer Placeholder 4">
            <a:extLst>
              <a:ext uri="{FF2B5EF4-FFF2-40B4-BE49-F238E27FC236}">
                <a16:creationId xmlns:a16="http://schemas.microsoft.com/office/drawing/2014/main" id="{8C8B739B-932E-B14B-B4A1-C9C7BC7E2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8951573" y="3225297"/>
            <a:ext cx="3859795" cy="304801"/>
          </a:xfrm>
        </p:spPr>
        <p:txBody>
          <a:bodyPr/>
          <a:lstStyle/>
          <a:p>
            <a:r>
              <a:rPr lang="en-GB"/>
              <a:t>www.andrewsai.com</a:t>
            </a:r>
            <a:endParaRPr lang="en-GB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7670CF0-0D6A-4742-AA4E-6107DFD28288}"/>
              </a:ext>
            </a:extLst>
          </p:cNvPr>
          <p:cNvSpPr/>
          <p:nvPr/>
        </p:nvSpPr>
        <p:spPr>
          <a:xfrm>
            <a:off x="717847" y="1676400"/>
            <a:ext cx="8555554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  <a:defRPr sz="1800" b="0">
                <a:solidFill>
                  <a:srgbClr val="000000"/>
                </a:solidFill>
              </a:defRPr>
            </a:pPr>
            <a:r>
              <a:rPr lang="en-US" sz="2800" b="1" u="sng" dirty="0">
                <a:solidFill>
                  <a:srgbClr val="454C57"/>
                </a:solidFill>
              </a:rPr>
              <a:t>Position-based strategy </a:t>
            </a:r>
            <a:r>
              <a:rPr lang="en-US" sz="2800" dirty="0">
                <a:solidFill>
                  <a:srgbClr val="454C57"/>
                </a:solidFill>
              </a:rPr>
              <a:t>– organization that is responding to changes in the external environment </a:t>
            </a:r>
            <a:r>
              <a:rPr lang="sv-SE" sz="2800" dirty="0">
                <a:solidFill>
                  <a:srgbClr val="454C57"/>
                </a:solidFill>
              </a:rPr>
              <a:t>(reacting to or anticipating opportunties and threats)</a:t>
            </a:r>
          </a:p>
          <a:p>
            <a:pPr marL="457200" indent="-457200">
              <a:buAutoNum type="arabicPeriod"/>
              <a:defRPr sz="1800" b="0">
                <a:solidFill>
                  <a:srgbClr val="000000"/>
                </a:solidFill>
              </a:defRPr>
            </a:pPr>
            <a:endParaRPr lang="et-EE" sz="2800" dirty="0">
              <a:solidFill>
                <a:srgbClr val="454C57"/>
              </a:solidFill>
            </a:endParaRPr>
          </a:p>
          <a:p>
            <a:pPr marL="457200" indent="-457200">
              <a:buAutoNum type="arabicPeriod" startAt="2"/>
              <a:defRPr sz="1800" b="0">
                <a:solidFill>
                  <a:srgbClr val="000000"/>
                </a:solidFill>
              </a:defRPr>
            </a:pPr>
            <a:r>
              <a:rPr lang="sv-SE" sz="2800" b="1" u="sng" dirty="0">
                <a:solidFill>
                  <a:srgbClr val="454C57"/>
                </a:solidFill>
              </a:rPr>
              <a:t>Resource-based strategy </a:t>
            </a:r>
            <a:r>
              <a:rPr lang="sv-SE" sz="2800" dirty="0">
                <a:solidFill>
                  <a:srgbClr val="454C57"/>
                </a:solidFill>
              </a:rPr>
              <a:t>– organisation that concentrates on gaining an </a:t>
            </a:r>
            <a:r>
              <a:rPr lang="et-EE" sz="2800" dirty="0">
                <a:solidFill>
                  <a:srgbClr val="454C57"/>
                </a:solidFill>
              </a:rPr>
              <a:t>  </a:t>
            </a:r>
            <a:r>
              <a:rPr lang="sv-SE" sz="2800" dirty="0">
                <a:solidFill>
                  <a:srgbClr val="454C57"/>
                </a:solidFill>
              </a:rPr>
              <a:t>advantage because of its own strengths</a:t>
            </a:r>
            <a:r>
              <a:rPr lang="et-EE" sz="2800" dirty="0">
                <a:solidFill>
                  <a:srgbClr val="454C57"/>
                </a:solidFill>
              </a:rPr>
              <a:t>. </a:t>
            </a:r>
            <a:r>
              <a:rPr lang="en-US" sz="2800" dirty="0">
                <a:solidFill>
                  <a:srgbClr val="454C57"/>
                </a:solidFill>
              </a:rPr>
              <a:t>These resources must be</a:t>
            </a:r>
            <a:r>
              <a:rPr lang="et-EE" sz="2800" dirty="0">
                <a:solidFill>
                  <a:srgbClr val="454C57"/>
                </a:solidFill>
              </a:rPr>
              <a:t>:</a:t>
            </a:r>
            <a:r>
              <a:rPr lang="en-US" sz="2800" dirty="0">
                <a:solidFill>
                  <a:srgbClr val="454C57"/>
                </a:solidFill>
              </a:rPr>
              <a:t> </a:t>
            </a:r>
            <a:r>
              <a:rPr lang="et-EE" sz="2800" dirty="0">
                <a:solidFill>
                  <a:srgbClr val="454C57"/>
                </a:solidFill>
              </a:rPr>
              <a:t>    </a:t>
            </a:r>
          </a:p>
          <a:p>
            <a:pPr>
              <a:defRPr sz="1800" b="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rgbClr val="454C57"/>
                </a:solidFill>
              </a:rPr>
              <a:t>(1) valuable, (2) rare, (3) imperfectly imitable</a:t>
            </a:r>
            <a:r>
              <a:rPr lang="et-EE" sz="2000" dirty="0">
                <a:solidFill>
                  <a:srgbClr val="454C57"/>
                </a:solidFill>
              </a:rPr>
              <a:t> </a:t>
            </a:r>
            <a:r>
              <a:rPr lang="en-US" sz="2000" dirty="0">
                <a:solidFill>
                  <a:srgbClr val="454C57"/>
                </a:solidFill>
              </a:rPr>
              <a:t>(tough to imitate), and (4) </a:t>
            </a:r>
            <a:r>
              <a:rPr lang="et-EE" sz="2000" dirty="0">
                <a:solidFill>
                  <a:srgbClr val="454C57"/>
                </a:solidFill>
              </a:rPr>
              <a:t> </a:t>
            </a:r>
            <a:r>
              <a:rPr lang="en-US" sz="2000" dirty="0">
                <a:solidFill>
                  <a:srgbClr val="454C57"/>
                </a:solidFill>
              </a:rPr>
              <a:t>non</a:t>
            </a:r>
            <a:r>
              <a:rPr lang="et-EE" sz="2000" dirty="0">
                <a:solidFill>
                  <a:srgbClr val="454C57"/>
                </a:solidFill>
              </a:rPr>
              <a:t>-</a:t>
            </a:r>
            <a:r>
              <a:rPr lang="en-US" sz="2000" dirty="0">
                <a:solidFill>
                  <a:srgbClr val="454C57"/>
                </a:solidFill>
              </a:rPr>
              <a:t>substitutable</a:t>
            </a:r>
            <a:r>
              <a:rPr lang="et-EE" sz="2000" dirty="0">
                <a:solidFill>
                  <a:srgbClr val="454C57"/>
                </a:solidFill>
              </a:rPr>
              <a:t>. </a:t>
            </a:r>
            <a:endParaRPr lang="en-GB" sz="2000" dirty="0">
              <a:solidFill>
                <a:srgbClr val="454C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9876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ABE6F9A3-300E-47F5-B41C-C8C5E758D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727CD446-48FC-4043-AEC4-24B8A8897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1063417"/>
            <a:ext cx="3505495" cy="46753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2F2F2"/>
                </a:solidFill>
              </a:rPr>
              <a:t>Three Lenses Approach to Developing Strategy?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1B4701B-39FE-43B8-86AA-D6B8789C2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ounded Rectangle 9">
            <a:extLst>
              <a:ext uri="{FF2B5EF4-FFF2-40B4-BE49-F238E27FC236}">
                <a16:creationId xmlns:a16="http://schemas.microsoft.com/office/drawing/2014/main" id="{E9A7EF13-49FA-4355-971A-34B065F35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ln w="12700" cap="sq">
            <a:solidFill>
              <a:schemeClr val="bg1">
                <a:lumMod val="75000"/>
              </a:schemeClr>
            </a:solidFill>
            <a:miter lim="800000"/>
          </a:ln>
          <a:effectLst>
            <a:outerShdw blurRad="63500" dist="25400" dir="5400000" algn="tl" rotWithShape="0">
              <a:srgbClr val="000000">
                <a:alpha val="3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2CF3C3E-0F7B-4F0C-8EBD-BDD38E9C6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Footer Placeholder 4">
            <a:extLst>
              <a:ext uri="{FF2B5EF4-FFF2-40B4-BE49-F238E27FC236}">
                <a16:creationId xmlns:a16="http://schemas.microsoft.com/office/drawing/2014/main" id="{8C8B739B-932E-B14B-B4A1-C9C7BC7E2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83861" y="6355080"/>
            <a:ext cx="3859795" cy="304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t>www.andrewsai.com</a:t>
            </a:r>
          </a:p>
        </p:txBody>
      </p:sp>
      <p:sp>
        <p:nvSpPr>
          <p:cNvPr id="42" name="Date Placeholder 3">
            <a:extLst>
              <a:ext uri="{FF2B5EF4-FFF2-40B4-BE49-F238E27FC236}">
                <a16:creationId xmlns:a16="http://schemas.microsoft.com/office/drawing/2014/main" id="{C426D098-9156-6D4B-9B09-6DBE0247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spcAft>
                <a:spcPts val="600"/>
              </a:spcAft>
            </a:pPr>
            <a:fld id="{FD257672-C201-4570-A60F-FEFD70335819}" type="datetime1">
              <a:rPr lang="en-US">
                <a:solidFill>
                  <a:schemeClr val="accent1"/>
                </a:solidFill>
              </a:rPr>
              <a:pPr algn="r" defTabSz="914400">
                <a:spcAft>
                  <a:spcPts val="600"/>
                </a:spcAft>
              </a:pPr>
              <a:t>3/10/19</a:t>
            </a:fld>
            <a:endParaRPr lang="en-US">
              <a:solidFill>
                <a:schemeClr val="accent1"/>
              </a:solidFill>
            </a:endParaRPr>
          </a:p>
        </p:txBody>
      </p:sp>
      <p:graphicFrame>
        <p:nvGraphicFramePr>
          <p:cNvPr id="64" name="Shape 56">
            <a:extLst>
              <a:ext uri="{FF2B5EF4-FFF2-40B4-BE49-F238E27FC236}">
                <a16:creationId xmlns:a16="http://schemas.microsoft.com/office/drawing/2014/main" id="{533FC743-2FF1-4445-9CE4-EDEAE87DAB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2751016"/>
              </p:ext>
            </p:extLst>
          </p:nvPr>
        </p:nvGraphicFramePr>
        <p:xfrm>
          <a:off x="5608638" y="965200"/>
          <a:ext cx="5614987" cy="4773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63831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raphic 42">
            <a:extLst>
              <a:ext uri="{FF2B5EF4-FFF2-40B4-BE49-F238E27FC236}">
                <a16:creationId xmlns:a16="http://schemas.microsoft.com/office/drawing/2014/main" id="{BC5F9752-5633-4A0F-AFA0-DF44636BAF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3854" y="703489"/>
            <a:ext cx="5450557" cy="5450557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53110" y="2370513"/>
            <a:ext cx="4397828" cy="3329581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GB" sz="2900" b="1" dirty="0"/>
              <a:t>Next Module</a:t>
            </a:r>
            <a:r>
              <a:rPr lang="en-GB" sz="2900" dirty="0"/>
              <a:t>: 29.03.19</a:t>
            </a:r>
            <a:br>
              <a:rPr lang="en-GB" sz="2900" dirty="0"/>
            </a:br>
            <a:br>
              <a:rPr lang="en-GB" sz="2900" dirty="0"/>
            </a:br>
            <a:r>
              <a:rPr lang="en-GB" sz="4400" b="1" dirty="0"/>
              <a:t>IS &amp; Enterprise Strategy</a:t>
            </a:r>
            <a:br>
              <a:rPr lang="en-GB" sz="2900" dirty="0"/>
            </a:br>
            <a:br>
              <a:rPr lang="en-GB" sz="2900" dirty="0"/>
            </a:br>
            <a:r>
              <a:rPr lang="en-GB" sz="2900" dirty="0"/>
              <a:t>-IT Strategy &amp; Competitiveness</a:t>
            </a:r>
            <a:br>
              <a:rPr lang="en-GB" sz="2900" dirty="0"/>
            </a:br>
            <a:br>
              <a:rPr lang="en-GB" sz="2900" dirty="0"/>
            </a:br>
            <a:r>
              <a:rPr lang="en-GB" sz="2900" dirty="0"/>
              <a:t>-Business Operating Models</a:t>
            </a:r>
            <a:br>
              <a:rPr lang="en-GB" sz="2900" dirty="0"/>
            </a:br>
            <a:br>
              <a:rPr lang="en-GB" sz="2900" dirty="0"/>
            </a:br>
            <a:r>
              <a:rPr lang="en-GB" sz="2900" dirty="0"/>
              <a:t>-Case Study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781C8C-BD6F-44C9-A04B-4B61158A0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CBEE1-B32A-4A10-B3BE-B95DE43169D2}" type="datetime1">
              <a:rPr lang="en-GB" smtClean="0"/>
              <a:t>10/03/2019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026C71-2ADC-4737-BF4D-DD43D0C5D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www.andrewsai.com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4775437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6288FA97-C16B-4222-8C4D-E22F58E87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47524" y="378001"/>
            <a:ext cx="5215945" cy="12579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600" b="1" u="sng" dirty="0">
                <a:solidFill>
                  <a:srgbClr val="EBEBEB"/>
                </a:solidFill>
              </a:rPr>
              <a:t>Module 1</a:t>
            </a:r>
            <a:br>
              <a:rPr lang="en-GB" sz="2600" b="1" u="sng" dirty="0">
                <a:solidFill>
                  <a:srgbClr val="EBEBEB"/>
                </a:solidFill>
              </a:rPr>
            </a:br>
            <a:r>
              <a:rPr lang="en-GB" sz="2600" dirty="0">
                <a:solidFill>
                  <a:srgbClr val="EBEBEB"/>
                </a:solidFill>
              </a:rPr>
              <a:t>Data, Information and Knowledge</a:t>
            </a:r>
          </a:p>
        </p:txBody>
      </p:sp>
      <p:sp useBgFill="1">
        <p:nvSpPr>
          <p:cNvPr id="42" name="Rectangle 46">
            <a:extLst>
              <a:ext uri="{FF2B5EF4-FFF2-40B4-BE49-F238E27FC236}">
                <a16:creationId xmlns:a16="http://schemas.microsoft.com/office/drawing/2014/main" id="{D5395B5B-2522-4AED-9DF1-8EA401469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914" y="639905"/>
            <a:ext cx="5775975" cy="55781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745676-985D-4F8F-BBC9-74CCF08EF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40D88B9-8A3F-4D0E-95F3-AE701E2DA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5" y="6355080"/>
            <a:ext cx="3859795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rgbClr val="FFFFFF">
                    <a:alpha val="60000"/>
                  </a:srgbClr>
                </a:solidFill>
              </a:rPr>
              <a:t>www.andrewsai.com</a:t>
            </a:r>
          </a:p>
        </p:txBody>
      </p:sp>
      <p:pic>
        <p:nvPicPr>
          <p:cNvPr id="40" name="Graphic 39" descr="Presentation with Checklist">
            <a:extLst>
              <a:ext uri="{FF2B5EF4-FFF2-40B4-BE49-F238E27FC236}">
                <a16:creationId xmlns:a16="http://schemas.microsoft.com/office/drawing/2014/main" id="{3DD67560-A884-4AF2-9C05-A89A6198BD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8446" y="965141"/>
            <a:ext cx="4932911" cy="4932911"/>
          </a:xfrm>
          <a:prstGeom prst="rect">
            <a:avLst/>
          </a:prstGeom>
          <a:effectLst/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AE9E645-F135-4655-B393-501057FF29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62532" y="6355080"/>
            <a:ext cx="2281767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3B5AA831-A986-407D-9AE0-E0AC66110904}" type="datetime1">
              <a:rPr lang="en-GB">
                <a:solidFill>
                  <a:srgbClr val="FFFFFF">
                    <a:alpha val="60000"/>
                  </a:srgb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rgbClr val="FFFFFF">
                  <a:alpha val="60000"/>
                </a:srgb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5CD037D-6DE3-EB41-A38C-37482ADD1DB8}"/>
              </a:ext>
            </a:extLst>
          </p:cNvPr>
          <p:cNvSpPr txBox="1">
            <a:spLocks/>
          </p:cNvSpPr>
          <p:nvPr/>
        </p:nvSpPr>
        <p:spPr>
          <a:xfrm>
            <a:off x="6547522" y="1669844"/>
            <a:ext cx="5215945" cy="12579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600" b="1" u="sng" dirty="0">
                <a:solidFill>
                  <a:srgbClr val="EBEBEB"/>
                </a:solidFill>
              </a:rPr>
              <a:t>Module 2</a:t>
            </a:r>
            <a:br>
              <a:rPr lang="en-GB" sz="2600" b="1" u="sng" dirty="0">
                <a:solidFill>
                  <a:srgbClr val="EBEBEB"/>
                </a:solidFill>
              </a:rPr>
            </a:br>
            <a:r>
              <a:rPr lang="en-GB" sz="2600" dirty="0">
                <a:solidFill>
                  <a:srgbClr val="EBEBEB"/>
                </a:solidFill>
              </a:rPr>
              <a:t>Information Systems &amp; Enterprise Strategy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76CA622-12C5-534A-8545-4C77AA764327}"/>
              </a:ext>
            </a:extLst>
          </p:cNvPr>
          <p:cNvSpPr txBox="1">
            <a:spLocks/>
          </p:cNvSpPr>
          <p:nvPr/>
        </p:nvSpPr>
        <p:spPr>
          <a:xfrm>
            <a:off x="6547522" y="2749743"/>
            <a:ext cx="5215945" cy="12579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600" b="1" u="sng" dirty="0">
                <a:solidFill>
                  <a:srgbClr val="EBEBEB"/>
                </a:solidFill>
              </a:rPr>
              <a:t>Module 3</a:t>
            </a:r>
            <a:br>
              <a:rPr lang="en-GB" sz="2600" b="1" u="sng" dirty="0">
                <a:solidFill>
                  <a:srgbClr val="EBEBEB"/>
                </a:solidFill>
              </a:rPr>
            </a:br>
            <a:r>
              <a:rPr lang="en-GB" sz="2600" dirty="0">
                <a:solidFill>
                  <a:srgbClr val="EBEBEB"/>
                </a:solidFill>
              </a:rPr>
              <a:t>IS Infrastructure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F17EF1C-EBB1-EB46-8DCF-77B20951863B}"/>
              </a:ext>
            </a:extLst>
          </p:cNvPr>
          <p:cNvSpPr txBox="1">
            <a:spLocks/>
          </p:cNvSpPr>
          <p:nvPr/>
        </p:nvSpPr>
        <p:spPr>
          <a:xfrm>
            <a:off x="6547522" y="3871654"/>
            <a:ext cx="5215945" cy="12579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600" b="1" u="sng" dirty="0">
                <a:solidFill>
                  <a:srgbClr val="EBEBEB"/>
                </a:solidFill>
              </a:rPr>
              <a:t>Module 4</a:t>
            </a:r>
            <a:br>
              <a:rPr lang="en-GB" sz="2600" b="1" u="sng" dirty="0">
                <a:solidFill>
                  <a:srgbClr val="EBEBEB"/>
                </a:solidFill>
              </a:rPr>
            </a:br>
            <a:r>
              <a:rPr lang="en-GB" sz="2600" dirty="0">
                <a:solidFill>
                  <a:srgbClr val="EBEBEB"/>
                </a:solidFill>
              </a:rPr>
              <a:t>Business Process Management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8B7C101-181A-DC42-9F1C-1EB744B71FD2}"/>
              </a:ext>
            </a:extLst>
          </p:cNvPr>
          <p:cNvSpPr txBox="1">
            <a:spLocks/>
          </p:cNvSpPr>
          <p:nvPr/>
        </p:nvSpPr>
        <p:spPr>
          <a:xfrm>
            <a:off x="6547522" y="5129594"/>
            <a:ext cx="5215945" cy="12579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GB" sz="2600" b="1" u="sng" dirty="0">
                <a:solidFill>
                  <a:srgbClr val="EBEBEB"/>
                </a:solidFill>
              </a:rPr>
              <a:t>Module 5</a:t>
            </a:r>
            <a:br>
              <a:rPr lang="en-GB" sz="2600" b="1" u="sng" dirty="0">
                <a:solidFill>
                  <a:srgbClr val="EBEBEB"/>
                </a:solidFill>
              </a:rPr>
            </a:br>
            <a:r>
              <a:rPr lang="en-GB" sz="2600" dirty="0">
                <a:solidFill>
                  <a:srgbClr val="EBEBEB"/>
                </a:solidFill>
              </a:rPr>
              <a:t>Information Systems Security</a:t>
            </a:r>
          </a:p>
        </p:txBody>
      </p:sp>
    </p:spTree>
    <p:extLst>
      <p:ext uri="{BB962C8B-B14F-4D97-AF65-F5344CB8AC3E}">
        <p14:creationId xmlns:p14="http://schemas.microsoft.com/office/powerpoint/2010/main" val="17888468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utoRev="1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DCA251B-4F28-43A9-A5FD-47101E24C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A74956-A62C-431E-B0AA-FD4836F94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578" y="1266958"/>
            <a:ext cx="7237926" cy="4528457"/>
          </a:xfrm>
        </p:spPr>
        <p:txBody>
          <a:bodyPr anchor="ctr">
            <a:normAutofit/>
          </a:bodyPr>
          <a:lstStyle/>
          <a:p>
            <a:r>
              <a:rPr lang="en-GB" dirty="0">
                <a:hlinkClick r:id="rId2"/>
              </a:rPr>
              <a:t>Syllabus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B3E067-68A1-4E6F-8B2A-DF0DC2803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4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8F0EEF-7B63-4EC4-96D4-6AFBF46B1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B5E673-6D85-4457-A048-FD09048DC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77D4F4-DE6A-4ED3-B89E-C67ABB6C4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14033" y="6355080"/>
            <a:ext cx="3691842" cy="3048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tx1">
                    <a:alpha val="60000"/>
                  </a:schemeClr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D98956-D2ED-4877-B96C-F7144A6E24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69030" y="6355082"/>
            <a:ext cx="1606472" cy="304799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04008186-8C41-420B-86CB-D3599A880A9A}" type="datetime1">
              <a:rPr lang="en-GB">
                <a:solidFill>
                  <a:schemeClr val="tx1">
                    <a:alpha val="60000"/>
                  </a:schemeClr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282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739462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GB" sz="4400" b="1" dirty="0">
                <a:solidFill>
                  <a:srgbClr val="F2F2F2"/>
                </a:solidFill>
              </a:rPr>
              <a:t>Objectives of the Course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B2DEF1-E606-4C18-A6DF-840162334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8250" y="6359311"/>
            <a:ext cx="420624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accent1"/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274C39-7B72-4D33-8D4F-EF52753F92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9C45FE7E-2AFC-4BC9-A969-8C876E848CDD}" type="datetime1">
              <a:rPr lang="en-GB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accent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C3D4E53-B89F-4A39-BB40-1B36E7A5E4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0731755"/>
              </p:ext>
            </p:extLst>
          </p:nvPr>
        </p:nvGraphicFramePr>
        <p:xfrm>
          <a:off x="4396336" y="1143000"/>
          <a:ext cx="7147964" cy="4433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44191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EBC76-B506-4076-A052-64F298D6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739462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GB" sz="4400" b="1" dirty="0">
                <a:solidFill>
                  <a:srgbClr val="F2F2F2"/>
                </a:solidFill>
              </a:rPr>
              <a:t>Intended Learning Outcomes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B2DEF1-E606-4C18-A6DF-840162334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8250" y="6359311"/>
            <a:ext cx="4206240" cy="3048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>
                <a:solidFill>
                  <a:schemeClr val="accent1"/>
                </a:solidFill>
              </a:rPr>
              <a:t>www.andrewsai.com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274C39-7B72-4D33-8D4F-EF52753F92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9C45FE7E-2AFC-4BC9-A969-8C876E848CDD}" type="datetime1">
              <a:rPr lang="en-GB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10/03/2019</a:t>
            </a:fld>
            <a:endParaRPr lang="en-GB">
              <a:solidFill>
                <a:schemeClr val="accent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C3D4E53-B89F-4A39-BB40-1B36E7A5E4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9473170"/>
              </p:ext>
            </p:extLst>
          </p:nvPr>
        </p:nvGraphicFramePr>
        <p:xfrm>
          <a:off x="4435169" y="1204175"/>
          <a:ext cx="7147964" cy="4433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4259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2546</Words>
  <Application>Microsoft Macintosh PowerPoint</Application>
  <PresentationFormat>Widescreen</PresentationFormat>
  <Paragraphs>408</Paragraphs>
  <Slides>52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Arial</vt:lpstr>
      <vt:lpstr>Calibri</vt:lpstr>
      <vt:lpstr>Century Gothic</vt:lpstr>
      <vt:lpstr>Wingdings</vt:lpstr>
      <vt:lpstr>Wingdings 3</vt:lpstr>
      <vt:lpstr>Ion</vt:lpstr>
      <vt:lpstr>INF700 IT  for  Business and Management</vt:lpstr>
      <vt:lpstr>PowerPoint Presentation</vt:lpstr>
      <vt:lpstr> - Your Name  - Affiliation  - Major/Programme, Year  - Which themes (IT/Business) excite you the most?  - What are your expectations at the end of this course? </vt:lpstr>
      <vt:lpstr>PowerPoint Presentation</vt:lpstr>
      <vt:lpstr>Course Overview</vt:lpstr>
      <vt:lpstr>Module 1 Data, Information and Knowledge</vt:lpstr>
      <vt:lpstr>Syllabus</vt:lpstr>
      <vt:lpstr>Objectives of the Course</vt:lpstr>
      <vt:lpstr>Intended Learning Outcomes</vt:lpstr>
      <vt:lpstr>Modules Assignments</vt:lpstr>
      <vt:lpstr>What is Technology?   What is Information Technology?   What is Business and Management?</vt:lpstr>
      <vt:lpstr> IT - “is the use of computers to store, retrieve, transmit, and manipulate data, or information, often in the context of a business or other enterprise”  Business - “any activity or enterprise entered into for profit.” Management - ”the process of dealing with or controlling things or people.”</vt:lpstr>
      <vt:lpstr>Module 1   Data, information &amp; Knowledge</vt:lpstr>
      <vt:lpstr>Introduction to BIS</vt:lpstr>
      <vt:lpstr>PRIMARY CONSTITUENTS OF BIS</vt:lpstr>
      <vt:lpstr>What is BIS?</vt:lpstr>
      <vt:lpstr>Transforming Data into Information  using a data process (data process is any action used to place data into a meaningful context)</vt:lpstr>
      <vt:lpstr> Information</vt:lpstr>
      <vt:lpstr>Knowledge Check!</vt:lpstr>
      <vt:lpstr>PowerPoint Presentation</vt:lpstr>
      <vt:lpstr>PowerPoint Presentation</vt:lpstr>
      <vt:lpstr>PowerPoint Presentation</vt:lpstr>
      <vt:lpstr>Information Systems Pyramid</vt:lpstr>
      <vt:lpstr>Transaction Processing System</vt:lpstr>
      <vt:lpstr>Management Information System</vt:lpstr>
      <vt:lpstr>Enterprise Resource Planning System (ERPS)</vt:lpstr>
      <vt:lpstr>Decision Support System (DSS)</vt:lpstr>
      <vt:lpstr>Executive Information[Support] System (EIS)/[ESS]</vt:lpstr>
      <vt:lpstr>Expert Systems (ES)</vt:lpstr>
      <vt:lpstr>Strategic Enterprise Management Systems (SEMS)</vt:lpstr>
      <vt:lpstr>Organisation-level decisions (Quick Exercise)</vt:lpstr>
      <vt:lpstr>Knowledge &amp; KM</vt:lpstr>
      <vt:lpstr>A System</vt:lpstr>
      <vt:lpstr>Characteristics of Systems?</vt:lpstr>
      <vt:lpstr>Generic model of a system</vt:lpstr>
      <vt:lpstr>Modules of a standard accounting system, plus additional purchasing,  sales order processing and payroll modules  Source: Bocij, Chaffey, et al.</vt:lpstr>
      <vt:lpstr>A Human Resource Management system</vt:lpstr>
      <vt:lpstr>What is a Business Information System (BIS)?</vt:lpstr>
      <vt:lpstr>Main Categories of BIS (old school)</vt:lpstr>
      <vt:lpstr>Main Categories of BIS (New school)</vt:lpstr>
      <vt:lpstr>Introduction to BIS as Strategy</vt:lpstr>
      <vt:lpstr>Aligning IT to Business Strategy</vt:lpstr>
      <vt:lpstr>Aligning IT to Business Strategy</vt:lpstr>
      <vt:lpstr>Aligning IT to Business Strategy</vt:lpstr>
      <vt:lpstr>Levels of Strategy</vt:lpstr>
      <vt:lpstr>PowerPoint Presentation</vt:lpstr>
      <vt:lpstr>What is Strategy?</vt:lpstr>
      <vt:lpstr>Two Approaches to Strategy</vt:lpstr>
      <vt:lpstr>Old School Approach to Strategy?</vt:lpstr>
      <vt:lpstr>More Approaches to Strategy?</vt:lpstr>
      <vt:lpstr>Three Lenses Approach to Developing Strategy?</vt:lpstr>
      <vt:lpstr>Next Module: 29.03.19  IS &amp; Enterprise Strategy  -IT Strategy &amp; Competitiveness  -Business Operating Models  -Case Study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INF700 IT  for  Business and Management</dc:title>
  <dc:creator>Andrew Adjah Sai</dc:creator>
  <cp:lastModifiedBy>Andrew Adjah Sai</cp:lastModifiedBy>
  <cp:revision>2</cp:revision>
  <dcterms:created xsi:type="dcterms:W3CDTF">2019-03-10T21:09:28Z</dcterms:created>
  <dcterms:modified xsi:type="dcterms:W3CDTF">2019-03-10T21:17:08Z</dcterms:modified>
</cp:coreProperties>
</file>